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86" r:id="rId4"/>
    <p:sldId id="271" r:id="rId5"/>
    <p:sldId id="260" r:id="rId6"/>
    <p:sldId id="272" r:id="rId7"/>
    <p:sldId id="273" r:id="rId8"/>
    <p:sldId id="259" r:id="rId9"/>
    <p:sldId id="275" r:id="rId10"/>
    <p:sldId id="274" r:id="rId11"/>
    <p:sldId id="258" r:id="rId12"/>
    <p:sldId id="296" r:id="rId13"/>
    <p:sldId id="297" r:id="rId14"/>
    <p:sldId id="298" r:id="rId15"/>
    <p:sldId id="276" r:id="rId16"/>
    <p:sldId id="261" r:id="rId17"/>
    <p:sldId id="300" r:id="rId18"/>
    <p:sldId id="262" r:id="rId19"/>
    <p:sldId id="287" r:id="rId20"/>
    <p:sldId id="288" r:id="rId21"/>
    <p:sldId id="277" r:id="rId22"/>
    <p:sldId id="263" r:id="rId23"/>
    <p:sldId id="301" r:id="rId24"/>
    <p:sldId id="278" r:id="rId25"/>
    <p:sldId id="289" r:id="rId26"/>
    <p:sldId id="290" r:id="rId27"/>
    <p:sldId id="264" r:id="rId28"/>
    <p:sldId id="302" r:id="rId29"/>
    <p:sldId id="303" r:id="rId30"/>
    <p:sldId id="291" r:id="rId31"/>
    <p:sldId id="279" r:id="rId32"/>
    <p:sldId id="304" r:id="rId33"/>
    <p:sldId id="265" r:id="rId34"/>
    <p:sldId id="266" r:id="rId35"/>
    <p:sldId id="292" r:id="rId36"/>
    <p:sldId id="281" r:id="rId37"/>
    <p:sldId id="293" r:id="rId38"/>
    <p:sldId id="305" r:id="rId39"/>
    <p:sldId id="306" r:id="rId40"/>
    <p:sldId id="267" r:id="rId41"/>
    <p:sldId id="282" r:id="rId42"/>
    <p:sldId id="268" r:id="rId43"/>
    <p:sldId id="294" r:id="rId44"/>
    <p:sldId id="269" r:id="rId45"/>
    <p:sldId id="283" r:id="rId46"/>
    <p:sldId id="284" r:id="rId47"/>
    <p:sldId id="285" r:id="rId48"/>
    <p:sldId id="270" r:id="rId49"/>
  </p:sldIdLst>
  <p:sldSz cx="9144000" cy="6858000" type="screen4x3"/>
  <p:notesSz cx="6797675"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CC"/>
    <a:srgbClr val="FFCCFF"/>
    <a:srgbClr val="CCFF99"/>
    <a:srgbClr val="2E6CB8"/>
    <a:srgbClr val="00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94622" autoAdjust="0"/>
  </p:normalViewPr>
  <p:slideViewPr>
    <p:cSldViewPr>
      <p:cViewPr varScale="1">
        <p:scale>
          <a:sx n="69" d="100"/>
          <a:sy n="69" d="100"/>
        </p:scale>
        <p:origin x="141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r>
              <a:rPr lang="el-GR" smtClean="0"/>
              <a:t>Οδηγίες προς τους διαιτητές.</a:t>
            </a:r>
            <a:endParaRPr lang="el-GR"/>
          </a:p>
        </p:txBody>
      </p:sp>
      <p:sp>
        <p:nvSpPr>
          <p:cNvPr id="3" name="Θέση ημερομηνίας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3D6BFA97-6B33-4763-BF4F-960AE18706FB}" type="datetimeFigureOut">
              <a:rPr lang="el-GR" smtClean="0"/>
              <a:t>19/1/2021</a:t>
            </a:fld>
            <a:endParaRPr lang="el-GR"/>
          </a:p>
        </p:txBody>
      </p:sp>
      <p:sp>
        <p:nvSpPr>
          <p:cNvPr id="4" name="Θέση υποσέλιδου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r>
              <a:rPr lang="el-GR" smtClean="0"/>
              <a:t>ΚΕΔ/ΕΟΠΕ</a:t>
            </a:r>
            <a:endParaRPr lang="el-GR"/>
          </a:p>
        </p:txBody>
      </p:sp>
      <p:sp>
        <p:nvSpPr>
          <p:cNvPr id="5" name="Θέση αριθμού διαφάνειας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77348460-1D73-41AD-9749-ADEA54E19E15}" type="slidenum">
              <a:rPr lang="el-GR" smtClean="0"/>
              <a:t>‹#›</a:t>
            </a:fld>
            <a:endParaRPr lang="el-GR"/>
          </a:p>
        </p:txBody>
      </p:sp>
    </p:spTree>
    <p:extLst>
      <p:ext uri="{BB962C8B-B14F-4D97-AF65-F5344CB8AC3E}">
        <p14:creationId xmlns:p14="http://schemas.microsoft.com/office/powerpoint/2010/main" val="79080151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r>
              <a:rPr lang="el-GR" smtClean="0"/>
              <a:t>Οδηγίες προς τους διαιτητές.</a:t>
            </a:r>
            <a:endParaRPr lang="el-GR"/>
          </a:p>
        </p:txBody>
      </p:sp>
      <p:sp>
        <p:nvSpPr>
          <p:cNvPr id="3" name="Θέση ημερομηνίας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3BD15D0-2E17-4F42-BD7D-CA5768377143}" type="datetimeFigureOut">
              <a:rPr lang="el-GR" smtClean="0"/>
              <a:t>19/1/2021</a:t>
            </a:fld>
            <a:endParaRPr lang="el-GR"/>
          </a:p>
        </p:txBody>
      </p:sp>
      <p:sp>
        <p:nvSpPr>
          <p:cNvPr id="4" name="Θέση εικόνας διαφάνειας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r>
              <a:rPr lang="el-GR" smtClean="0"/>
              <a:t>ΚΕΔ/ΕΟΠΕ</a:t>
            </a:r>
            <a:endParaRPr lang="el-GR"/>
          </a:p>
        </p:txBody>
      </p:sp>
      <p:sp>
        <p:nvSpPr>
          <p:cNvPr id="7" name="Θέση αριθμού διαφάνειας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6CC9DBD-2ABE-4130-A1E4-C86FE0723FEB}" type="slidenum">
              <a:rPr lang="el-GR" smtClean="0"/>
              <a:t>‹#›</a:t>
            </a:fld>
            <a:endParaRPr lang="el-GR"/>
          </a:p>
        </p:txBody>
      </p:sp>
    </p:spTree>
    <p:extLst>
      <p:ext uri="{BB962C8B-B14F-4D97-AF65-F5344CB8AC3E}">
        <p14:creationId xmlns:p14="http://schemas.microsoft.com/office/powerpoint/2010/main" val="298191834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76CC9DBD-2ABE-4130-A1E4-C86FE0723FEB}" type="slidenum">
              <a:rPr lang="el-GR" smtClean="0"/>
              <a:t>1</a:t>
            </a:fld>
            <a:endParaRPr lang="el-GR"/>
          </a:p>
        </p:txBody>
      </p:sp>
      <p:sp>
        <p:nvSpPr>
          <p:cNvPr id="5" name="Θέση υποσέλιδου 4"/>
          <p:cNvSpPr>
            <a:spLocks noGrp="1"/>
          </p:cNvSpPr>
          <p:nvPr>
            <p:ph type="ftr" sz="quarter" idx="11"/>
          </p:nvPr>
        </p:nvSpPr>
        <p:spPr/>
        <p:txBody>
          <a:bodyPr/>
          <a:lstStyle/>
          <a:p>
            <a:r>
              <a:rPr lang="el-GR" smtClean="0"/>
              <a:t>ΚΕΔ/ΕΟΠΕ</a:t>
            </a:r>
            <a:endParaRPr lang="el-GR"/>
          </a:p>
        </p:txBody>
      </p:sp>
      <p:sp>
        <p:nvSpPr>
          <p:cNvPr id="6" name="Θέση κεφαλίδας 5"/>
          <p:cNvSpPr>
            <a:spLocks noGrp="1"/>
          </p:cNvSpPr>
          <p:nvPr>
            <p:ph type="hdr" sz="quarter" idx="12"/>
          </p:nvPr>
        </p:nvSpPr>
        <p:spPr/>
        <p:txBody>
          <a:bodyPr/>
          <a:lstStyle/>
          <a:p>
            <a:r>
              <a:rPr lang="el-GR" smtClean="0"/>
              <a:t>Οδηγίες προς τους διαιτητές.</a:t>
            </a:r>
            <a:endParaRPr lang="el-GR"/>
          </a:p>
        </p:txBody>
      </p:sp>
    </p:spTree>
    <p:extLst>
      <p:ext uri="{BB962C8B-B14F-4D97-AF65-F5344CB8AC3E}">
        <p14:creationId xmlns:p14="http://schemas.microsoft.com/office/powerpoint/2010/main" val="187961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κεφαλίδας 3"/>
          <p:cNvSpPr>
            <a:spLocks noGrp="1"/>
          </p:cNvSpPr>
          <p:nvPr>
            <p:ph type="hdr" sz="quarter" idx="10"/>
          </p:nvPr>
        </p:nvSpPr>
        <p:spPr/>
        <p:txBody>
          <a:bodyPr/>
          <a:lstStyle/>
          <a:p>
            <a:r>
              <a:rPr lang="el-GR" smtClean="0"/>
              <a:t>Οδηγίες προς τους διαιτητές.</a:t>
            </a:r>
            <a:endParaRPr lang="el-GR"/>
          </a:p>
        </p:txBody>
      </p:sp>
      <p:sp>
        <p:nvSpPr>
          <p:cNvPr id="5" name="Θέση υποσέλιδου 4"/>
          <p:cNvSpPr>
            <a:spLocks noGrp="1"/>
          </p:cNvSpPr>
          <p:nvPr>
            <p:ph type="ftr" sz="quarter" idx="11"/>
          </p:nvPr>
        </p:nvSpPr>
        <p:spPr/>
        <p:txBody>
          <a:bodyPr/>
          <a:lstStyle/>
          <a:p>
            <a:r>
              <a:rPr lang="el-GR" smtClean="0"/>
              <a:t>ΚΕΔ/ΕΟΠΕ</a:t>
            </a:r>
            <a:endParaRPr lang="el-GR"/>
          </a:p>
        </p:txBody>
      </p:sp>
      <p:sp>
        <p:nvSpPr>
          <p:cNvPr id="6" name="Θέση αριθμού διαφάνειας 5"/>
          <p:cNvSpPr>
            <a:spLocks noGrp="1"/>
          </p:cNvSpPr>
          <p:nvPr>
            <p:ph type="sldNum" sz="quarter" idx="12"/>
          </p:nvPr>
        </p:nvSpPr>
        <p:spPr/>
        <p:txBody>
          <a:bodyPr/>
          <a:lstStyle/>
          <a:p>
            <a:fld id="{76CC9DBD-2ABE-4130-A1E4-C86FE0723FEB}" type="slidenum">
              <a:rPr lang="el-GR" smtClean="0"/>
              <a:t>2</a:t>
            </a:fld>
            <a:endParaRPr lang="el-GR"/>
          </a:p>
        </p:txBody>
      </p:sp>
    </p:spTree>
    <p:extLst>
      <p:ext uri="{BB962C8B-B14F-4D97-AF65-F5344CB8AC3E}">
        <p14:creationId xmlns:p14="http://schemas.microsoft.com/office/powerpoint/2010/main" val="143694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κεφαλίδας 3"/>
          <p:cNvSpPr>
            <a:spLocks noGrp="1"/>
          </p:cNvSpPr>
          <p:nvPr>
            <p:ph type="hdr" sz="quarter" idx="10"/>
          </p:nvPr>
        </p:nvSpPr>
        <p:spPr/>
        <p:txBody>
          <a:bodyPr/>
          <a:lstStyle/>
          <a:p>
            <a:r>
              <a:rPr lang="el-GR" smtClean="0"/>
              <a:t>Οδηγίες προς τους διαιτητές.</a:t>
            </a:r>
            <a:endParaRPr lang="el-GR"/>
          </a:p>
        </p:txBody>
      </p:sp>
      <p:sp>
        <p:nvSpPr>
          <p:cNvPr id="5" name="Θέση υποσέλιδου 4"/>
          <p:cNvSpPr>
            <a:spLocks noGrp="1"/>
          </p:cNvSpPr>
          <p:nvPr>
            <p:ph type="ftr" sz="quarter" idx="11"/>
          </p:nvPr>
        </p:nvSpPr>
        <p:spPr/>
        <p:txBody>
          <a:bodyPr/>
          <a:lstStyle/>
          <a:p>
            <a:r>
              <a:rPr lang="el-GR" smtClean="0"/>
              <a:t>ΚΕΔ/ΕΟΠΕ</a:t>
            </a:r>
            <a:endParaRPr lang="el-GR"/>
          </a:p>
        </p:txBody>
      </p:sp>
      <p:sp>
        <p:nvSpPr>
          <p:cNvPr id="6" name="Θέση αριθμού διαφάνειας 5"/>
          <p:cNvSpPr>
            <a:spLocks noGrp="1"/>
          </p:cNvSpPr>
          <p:nvPr>
            <p:ph type="sldNum" sz="quarter" idx="12"/>
          </p:nvPr>
        </p:nvSpPr>
        <p:spPr/>
        <p:txBody>
          <a:bodyPr/>
          <a:lstStyle/>
          <a:p>
            <a:fld id="{76CC9DBD-2ABE-4130-A1E4-C86FE0723FEB}" type="slidenum">
              <a:rPr lang="el-GR" smtClean="0"/>
              <a:t>3</a:t>
            </a:fld>
            <a:endParaRPr lang="el-GR"/>
          </a:p>
        </p:txBody>
      </p:sp>
    </p:spTree>
    <p:extLst>
      <p:ext uri="{BB962C8B-B14F-4D97-AF65-F5344CB8AC3E}">
        <p14:creationId xmlns:p14="http://schemas.microsoft.com/office/powerpoint/2010/main" val="143694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κεφαλίδας 3"/>
          <p:cNvSpPr>
            <a:spLocks noGrp="1"/>
          </p:cNvSpPr>
          <p:nvPr>
            <p:ph type="hdr" sz="quarter" idx="10"/>
          </p:nvPr>
        </p:nvSpPr>
        <p:spPr/>
        <p:txBody>
          <a:bodyPr/>
          <a:lstStyle/>
          <a:p>
            <a:r>
              <a:rPr lang="el-GR" smtClean="0"/>
              <a:t>Οδηγίες προς τους διαιτητές.</a:t>
            </a:r>
            <a:endParaRPr lang="el-GR"/>
          </a:p>
        </p:txBody>
      </p:sp>
      <p:sp>
        <p:nvSpPr>
          <p:cNvPr id="5" name="Θέση υποσέλιδου 4"/>
          <p:cNvSpPr>
            <a:spLocks noGrp="1"/>
          </p:cNvSpPr>
          <p:nvPr>
            <p:ph type="ftr" sz="quarter" idx="11"/>
          </p:nvPr>
        </p:nvSpPr>
        <p:spPr/>
        <p:txBody>
          <a:bodyPr/>
          <a:lstStyle/>
          <a:p>
            <a:r>
              <a:rPr lang="el-GR" smtClean="0"/>
              <a:t>ΚΕΔ/ΕΟΠΕ</a:t>
            </a:r>
            <a:endParaRPr lang="el-GR"/>
          </a:p>
        </p:txBody>
      </p:sp>
      <p:sp>
        <p:nvSpPr>
          <p:cNvPr id="6" name="Θέση αριθμού διαφάνειας 5"/>
          <p:cNvSpPr>
            <a:spLocks noGrp="1"/>
          </p:cNvSpPr>
          <p:nvPr>
            <p:ph type="sldNum" sz="quarter" idx="12"/>
          </p:nvPr>
        </p:nvSpPr>
        <p:spPr/>
        <p:txBody>
          <a:bodyPr/>
          <a:lstStyle/>
          <a:p>
            <a:fld id="{76CC9DBD-2ABE-4130-A1E4-C86FE0723FEB}" type="slidenum">
              <a:rPr lang="el-GR" smtClean="0"/>
              <a:t>4</a:t>
            </a:fld>
            <a:endParaRPr lang="el-GR"/>
          </a:p>
        </p:txBody>
      </p:sp>
    </p:spTree>
    <p:extLst>
      <p:ext uri="{BB962C8B-B14F-4D97-AF65-F5344CB8AC3E}">
        <p14:creationId xmlns:p14="http://schemas.microsoft.com/office/powerpoint/2010/main" val="143694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2E0F3E01-BCCE-4C56-AE80-861C69000BDE}" type="datetime1">
              <a:rPr lang="el-GR" smtClean="0"/>
              <a:t>19/1/2021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130568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A9AE373-4B51-44EC-ACD0-1A09C1F135C9}" type="datetime1">
              <a:rPr lang="el-GR" smtClean="0"/>
              <a:t>19/1/2021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66746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277EBC0-0701-4373-91C4-80619ADEC855}" type="datetime1">
              <a:rPr lang="el-GR" smtClean="0"/>
              <a:t>19/1/2021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71419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34088F-9A40-4AF1-946E-F6725EC8A374}" type="datetime1">
              <a:rPr lang="el-GR" smtClean="0"/>
              <a:t>19/1/2021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1406992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9AD79CBE-86A0-4784-A903-54DC1B24414E}" type="datetime1">
              <a:rPr lang="el-GR" smtClean="0"/>
              <a:t>19/1/2021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77451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2ABD3C9-F45D-4080-A5DC-8E98C317C8B1}" type="datetime1">
              <a:rPr lang="el-GR" smtClean="0"/>
              <a:t>19/1/2021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18669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410D14C7-9C13-4695-B102-1BFB0C7E4CE2}" type="datetime1">
              <a:rPr lang="el-GR" smtClean="0"/>
              <a:t>19/1/2021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9463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5107E975-186C-4200-AD2E-68D4B33535DD}" type="datetime1">
              <a:rPr lang="el-GR" smtClean="0"/>
              <a:t>19/1/2021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54966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EA752C0-73F5-45CF-B3ED-9D2810371E6D}" type="datetime1">
              <a:rPr lang="el-GR" smtClean="0"/>
              <a:t>19/1/2021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23325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28E65-8C1A-4CCB-9BB9-584042BC6660}" type="datetime1">
              <a:rPr lang="el-GR" smtClean="0"/>
              <a:t>19/1/2021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22524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53313A4-EB46-47FF-B844-3B923447E409}" type="datetime1">
              <a:rPr lang="el-GR" smtClean="0"/>
              <a:t>19/1/2021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8DE74E-241A-4A2D-B34D-40C445F77D3D}" type="slidenum">
              <a:rPr lang="el-GR" smtClean="0"/>
              <a:t>‹#›</a:t>
            </a:fld>
            <a:endParaRPr lang="el-GR"/>
          </a:p>
        </p:txBody>
      </p:sp>
    </p:spTree>
    <p:extLst>
      <p:ext uri="{BB962C8B-B14F-4D97-AF65-F5344CB8AC3E}">
        <p14:creationId xmlns:p14="http://schemas.microsoft.com/office/powerpoint/2010/main" val="373688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8000">
              <a:srgbClr val="CCFF99"/>
            </a:gs>
            <a:gs pos="22000">
              <a:srgbClr val="66FFFF"/>
            </a:gs>
            <a:gs pos="70000">
              <a:srgbClr val="2E6CB8">
                <a:alpha val="56863"/>
              </a:srgb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3A65C-761E-48A4-8EC5-7823D1F0001B}" type="datetime1">
              <a:rPr lang="el-GR" smtClean="0"/>
              <a:t>19/1/2021</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DE74E-241A-4A2D-B34D-40C445F77D3D}" type="slidenum">
              <a:rPr lang="el-GR" smtClean="0"/>
              <a:t>‹#›</a:t>
            </a:fld>
            <a:endParaRPr lang="el-GR"/>
          </a:p>
        </p:txBody>
      </p:sp>
    </p:spTree>
    <p:extLst>
      <p:ext uri="{BB962C8B-B14F-4D97-AF65-F5344CB8AC3E}">
        <p14:creationId xmlns:p14="http://schemas.microsoft.com/office/powerpoint/2010/main" val="1774698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761199"/>
            <a:ext cx="5904656" cy="553998"/>
          </a:xfrm>
          <a:prstGeom prst="rect">
            <a:avLst/>
          </a:prstGeom>
          <a:noFill/>
        </p:spPr>
        <p:txBody>
          <a:bodyPr wrap="square" rtlCol="0">
            <a:spAutoFit/>
          </a:bodyPr>
          <a:lstStyle/>
          <a:p>
            <a:pPr algn="ctr"/>
            <a:r>
              <a:rPr lang="el-GR" sz="3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Αγωνιστική περίοδος 2020-21</a:t>
            </a:r>
            <a:endParaRPr lang="el-GR" sz="3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1.png"/>
          <p:cNvPicPr/>
          <p:nvPr/>
        </p:nvPicPr>
        <p:blipFill>
          <a:blip r:embed="rId3" cstate="print">
            <a:extLst>
              <a:ext uri="{28A0092B-C50C-407E-A947-70E740481C1C}">
                <a14:useLocalDpi xmlns:a14="http://schemas.microsoft.com/office/drawing/2010/main" val="0"/>
              </a:ext>
            </a:extLst>
          </a:blip>
          <a:stretch>
            <a:fillRect/>
          </a:stretch>
        </p:blipFill>
        <p:spPr>
          <a:xfrm>
            <a:off x="467544" y="476672"/>
            <a:ext cx="1311354" cy="1368151"/>
          </a:xfrm>
          <a:prstGeom prst="rect">
            <a:avLst/>
          </a:prstGeom>
        </p:spPr>
      </p:pic>
      <p:pic>
        <p:nvPicPr>
          <p:cNvPr id="5" name="Εικόνα 4" descr="ODVEnew 02b"/>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2242" y="399971"/>
            <a:ext cx="855340" cy="1295803"/>
          </a:xfrm>
          <a:prstGeom prst="rect">
            <a:avLst/>
          </a:prstGeom>
          <a:noFill/>
          <a:ln>
            <a:noFill/>
          </a:ln>
        </p:spPr>
      </p:pic>
      <p:sp>
        <p:nvSpPr>
          <p:cNvPr id="6" name="Ορθογώνιο 5"/>
          <p:cNvSpPr/>
          <p:nvPr/>
        </p:nvSpPr>
        <p:spPr>
          <a:xfrm>
            <a:off x="1191171" y="1844823"/>
            <a:ext cx="6882012" cy="1446550"/>
          </a:xfrm>
          <a:prstGeom prst="rect">
            <a:avLst/>
          </a:prstGeom>
        </p:spPr>
        <p:txBody>
          <a:bodyPr wrap="none">
            <a:spAutoFit/>
          </a:bodyPr>
          <a:lstStyle/>
          <a:p>
            <a:pPr algn="ct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28</a:t>
            </a:r>
            <a:r>
              <a:rPr lang="el-GR" sz="4000" b="1" baseline="30000" dirty="0" smtClean="0">
                <a:solidFill>
                  <a:srgbClr val="0000FF"/>
                </a:solidFill>
                <a:latin typeface="Tahoma" panose="020B0604030504040204" pitchFamily="34" charset="0"/>
                <a:ea typeface="Tahoma" panose="020B0604030504040204" pitchFamily="34" charset="0"/>
                <a:cs typeface="Tahoma" panose="020B0604030504040204" pitchFamily="34" charset="0"/>
              </a:rPr>
              <a:t>ο</a:t>
            </a: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ct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Επιμορφωτικό Σεμινάριο</a:t>
            </a:r>
            <a:r>
              <a:rPr lang="el-GR" sz="4800" b="1" dirty="0" smtClean="0">
                <a:solidFill>
                  <a:srgbClr val="0000FF"/>
                </a:solidFill>
                <a:latin typeface="Georgia" panose="02040502050405020303" pitchFamily="18" charset="0"/>
              </a:rPr>
              <a:t> </a:t>
            </a:r>
            <a:endParaRPr lang="el-GR" sz="4800" b="1" dirty="0">
              <a:solidFill>
                <a:srgbClr val="0000FF"/>
              </a:solidFill>
              <a:latin typeface="Georgia" panose="02040502050405020303" pitchFamily="18" charset="0"/>
            </a:endParaRPr>
          </a:p>
        </p:txBody>
      </p:sp>
      <p:sp>
        <p:nvSpPr>
          <p:cNvPr id="7" name="Ορθογώνιο 6"/>
          <p:cNvSpPr/>
          <p:nvPr/>
        </p:nvSpPr>
        <p:spPr>
          <a:xfrm>
            <a:off x="1086599" y="3645024"/>
            <a:ext cx="6798656" cy="1938992"/>
          </a:xfrm>
          <a:prstGeom prst="rect">
            <a:avLst/>
          </a:prstGeom>
          <a:noFill/>
        </p:spPr>
        <p:txBody>
          <a:bodyPr wrap="none" lIns="91440" tIns="45720" rIns="91440" bIns="45720">
            <a:spAutoFit/>
          </a:bodyPr>
          <a:lstStyle/>
          <a:p>
            <a:pPr algn="ct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Αλλαγές στις </a:t>
            </a:r>
          </a:p>
          <a:p>
            <a:pPr algn="ct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Οδηγίες και Κατευθύνσεις</a:t>
            </a:r>
          </a:p>
          <a:p>
            <a:pPr algn="ctr"/>
            <a:r>
              <a:rPr lang="el-GR"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Της Διαιτησίας 2020</a:t>
            </a:r>
            <a:endParaRPr lang="el-GR" sz="4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8" name="Ορθογώνιο 7"/>
          <p:cNvSpPr/>
          <p:nvPr/>
        </p:nvSpPr>
        <p:spPr>
          <a:xfrm>
            <a:off x="567314" y="5860936"/>
            <a:ext cx="6574236" cy="461665"/>
          </a:xfrm>
          <a:prstGeom prst="rect">
            <a:avLst/>
          </a:prstGeom>
          <a:noFill/>
        </p:spPr>
        <p:txBody>
          <a:bodyPr wrap="none" lIns="91440" tIns="45720" rIns="91440" bIns="45720">
            <a:spAutoFit/>
          </a:bodyPr>
          <a:lstStyle/>
          <a:p>
            <a:pPr algn="ctr"/>
            <a:r>
              <a:rPr lang="el-GR" sz="2400" b="1" dirty="0" smtClean="0">
                <a:solidFill>
                  <a:srgbClr val="C00000"/>
                </a:solidFill>
                <a:latin typeface="Georgia" panose="02040502050405020303" pitchFamily="18" charset="0"/>
              </a:rPr>
              <a:t>Επιμέλεια παρουσίασης: Βασίλης Ράπτης</a:t>
            </a:r>
            <a:endParaRPr lang="el-GR" sz="2400" b="1" dirty="0">
              <a:solidFill>
                <a:srgbClr val="C00000"/>
              </a:solidFill>
              <a:latin typeface="Georgia" panose="02040502050405020303" pitchFamily="18" charset="0"/>
            </a:endParaRPr>
          </a:p>
        </p:txBody>
      </p:sp>
    </p:spTree>
    <p:extLst>
      <p:ext uri="{BB962C8B-B14F-4D97-AF65-F5344CB8AC3E}">
        <p14:creationId xmlns:p14="http://schemas.microsoft.com/office/powerpoint/2010/main" val="39742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par>
                          <p:cTn id="14" fill="hold">
                            <p:stCondLst>
                              <p:cond delay="2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par>
                          <p:cTn id="21" fill="hold">
                            <p:stCondLst>
                              <p:cond delay="3000"/>
                            </p:stCondLst>
                            <p:childTnLst>
                              <p:par>
                                <p:cTn id="22" presetID="6"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par>
                          <p:cTn id="25" fill="hold">
                            <p:stCondLst>
                              <p:cond delay="5000"/>
                            </p:stCondLst>
                            <p:childTnLst>
                              <p:par>
                                <p:cTn id="26" presetID="6"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7544" y="437946"/>
            <a:ext cx="8280920" cy="6401753"/>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6.      Νέα οδηγία (προστίθεται)</a:t>
            </a:r>
          </a:p>
          <a:p>
            <a:r>
              <a:rPr lang="el-GR" sz="3400" b="1" dirty="0">
                <a:latin typeface="Tahoma" panose="020B0604030504040204" pitchFamily="34" charset="0"/>
                <a:ea typeface="Tahoma" panose="020B0604030504040204" pitchFamily="34" charset="0"/>
                <a:cs typeface="Tahoma" panose="020B0604030504040204" pitchFamily="34" charset="0"/>
              </a:rPr>
              <a:t>Αν μια φάση έχει διακοπεί λόγω τραυματισμού ή εξωτερικής παρέμβασης, θεωρείται ως μία μη ολοκληρωμένη φάση. Δεν επιτρέπεται να υποβάλλεται αίτημα για οποιαδήποτε κανονική διακοπή του αγώνα, </a:t>
            </a:r>
            <a:r>
              <a:rPr lang="el-GR" sz="3400" b="1" dirty="0">
                <a:solidFill>
                  <a:srgbClr val="FF0000"/>
                </a:solidFill>
                <a:latin typeface="Tahoma" panose="020B0604030504040204" pitchFamily="34" charset="0"/>
                <a:ea typeface="Tahoma" panose="020B0604030504040204" pitchFamily="34" charset="0"/>
                <a:cs typeface="Tahoma" panose="020B0604030504040204" pitchFamily="34" charset="0"/>
              </a:rPr>
              <a:t>εκτός από την αναγκαστική αλλαγή </a:t>
            </a:r>
            <a:r>
              <a:rPr lang="el-GR" sz="3400" b="1" dirty="0">
                <a:latin typeface="Tahoma" panose="020B0604030504040204" pitchFamily="34" charset="0"/>
                <a:ea typeface="Tahoma" panose="020B0604030504040204" pitchFamily="34" charset="0"/>
                <a:cs typeface="Tahoma" panose="020B0604030504040204" pitchFamily="34" charset="0"/>
              </a:rPr>
              <a:t>ενός </a:t>
            </a:r>
            <a:r>
              <a:rPr lang="el-GR" sz="3400" b="1" u="sng" dirty="0">
                <a:latin typeface="Tahoma" panose="020B0604030504040204" pitchFamily="34" charset="0"/>
                <a:ea typeface="Tahoma" panose="020B0604030504040204" pitchFamily="34" charset="0"/>
                <a:cs typeface="Tahoma" panose="020B0604030504040204" pitchFamily="34" charset="0"/>
              </a:rPr>
              <a:t>τραυματισμένου ή τιμωρημένου παίκτη </a:t>
            </a:r>
            <a:r>
              <a:rPr lang="el-GR" sz="3400" b="1" dirty="0">
                <a:latin typeface="Tahoma" panose="020B0604030504040204" pitchFamily="34" charset="0"/>
                <a:ea typeface="Tahoma" panose="020B0604030504040204" pitchFamily="34" charset="0"/>
                <a:cs typeface="Tahoma" panose="020B0604030504040204" pitchFamily="34" charset="0"/>
              </a:rPr>
              <a:t>κατά τη διάρκεια της αναγκαστικής διακοπής.</a:t>
            </a:r>
          </a:p>
        </p:txBody>
      </p:sp>
      <p:sp>
        <p:nvSpPr>
          <p:cNvPr id="6" name="Έλλειψη 5"/>
          <p:cNvSpPr/>
          <p:nvPr/>
        </p:nvSpPr>
        <p:spPr>
          <a:xfrm>
            <a:off x="251520" y="332656"/>
            <a:ext cx="99756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810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315610"/>
            <a:ext cx="8208912" cy="4201150"/>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9.1.β</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Νέα οδηγία</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l-GR" sz="3300" b="1" dirty="0">
                <a:solidFill>
                  <a:srgbClr val="0000FF"/>
                </a:solidFill>
                <a:latin typeface="Tahoma" panose="020B0604030504040204" pitchFamily="34" charset="0"/>
                <a:ea typeface="Tahoma" panose="020B0604030504040204" pitchFamily="34" charset="0"/>
                <a:cs typeface="Tahoma" panose="020B0604030504040204" pitchFamily="34" charset="0"/>
              </a:rPr>
              <a:t>Αν η μπάλα χτυπήσει μέλος του σώματος των διαιτητών είναι «μπάλα έξω» (Κανόνας 8.4.2) και δεν θα δοθεί «επανάληψη», </a:t>
            </a:r>
            <a:r>
              <a:rPr lang="el-GR" sz="3300" b="1" dirty="0">
                <a:solidFill>
                  <a:srgbClr val="FF0000"/>
                </a:solidFill>
                <a:latin typeface="Tahoma" panose="020B0604030504040204" pitchFamily="34" charset="0"/>
                <a:ea typeface="Tahoma" panose="020B0604030504040204" pitchFamily="34" charset="0"/>
                <a:cs typeface="Tahoma" panose="020B0604030504040204" pitchFamily="34" charset="0"/>
              </a:rPr>
              <a:t>εκτός αν ο 2ος Διαιτητής ή ο Κριτής Γραμμών σαφώς «παρεμβαίνει» </a:t>
            </a:r>
            <a:r>
              <a:rPr lang="el-GR" sz="3300" b="1" dirty="0">
                <a:solidFill>
                  <a:srgbClr val="0000FF"/>
                </a:solidFill>
                <a:latin typeface="Tahoma" panose="020B0604030504040204" pitchFamily="34" charset="0"/>
                <a:ea typeface="Tahoma" panose="020B0604030504040204" pitchFamily="34" charset="0"/>
                <a:cs typeface="Tahoma" panose="020B0604030504040204" pitchFamily="34" charset="0"/>
              </a:rPr>
              <a:t>στην ενέργεια του παίκτη να παίξει την μπάλα. </a:t>
            </a:r>
            <a:endParaRPr lang="el-GR" sz="33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65763" y="188640"/>
            <a:ext cx="8064896" cy="1754326"/>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sz="2800">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9.1.α</a:t>
            </a:r>
            <a:r>
              <a:rPr lang="el-GR" sz="3600" dirty="0" smtClean="0">
                <a:latin typeface="Tahoma" panose="020B0604030504040204" pitchFamily="34" charset="0"/>
                <a:ea typeface="Tahoma" panose="020B0604030504040204" pitchFamily="34" charset="0"/>
                <a:cs typeface="Tahoma" panose="020B0604030504040204" pitchFamily="34" charset="0"/>
              </a:rPr>
              <a:t> Αν </a:t>
            </a:r>
            <a:r>
              <a:rPr lang="el-GR" sz="3600" dirty="0">
                <a:latin typeface="Tahoma" panose="020B0604030504040204" pitchFamily="34" charset="0"/>
                <a:ea typeface="Tahoma" panose="020B0604030504040204" pitchFamily="34" charset="0"/>
                <a:cs typeface="Tahoma" panose="020B0604030504040204" pitchFamily="34" charset="0"/>
              </a:rPr>
              <a:t>η μπάλα χτυπήσει στους διαιτητές  ή στον προπονητή, είναι  μπάλα ΑΟΥΤ</a:t>
            </a:r>
            <a:r>
              <a:rPr lang="en-US" sz="3600" dirty="0">
                <a:latin typeface="Tahoma" panose="020B0604030504040204" pitchFamily="34" charset="0"/>
                <a:ea typeface="Tahoma" panose="020B0604030504040204" pitchFamily="34" charset="0"/>
                <a:cs typeface="Tahoma" panose="020B0604030504040204" pitchFamily="34" charset="0"/>
              </a:rPr>
              <a:t>.</a:t>
            </a:r>
            <a:endParaRPr lang="el-GR" sz="3600" dirty="0">
              <a:latin typeface="Tahoma" panose="020B0604030504040204" pitchFamily="34" charset="0"/>
              <a:ea typeface="Tahoma" panose="020B0604030504040204" pitchFamily="34" charset="0"/>
              <a:cs typeface="Tahoma" panose="020B0604030504040204" pitchFamily="34" charset="0"/>
            </a:endParaRPr>
          </a:p>
        </p:txBody>
      </p:sp>
      <p:cxnSp>
        <p:nvCxnSpPr>
          <p:cNvPr id="14" name="Ευθεία γραμμή σύνδεσης 13"/>
          <p:cNvCxnSpPr/>
          <p:nvPr/>
        </p:nvCxnSpPr>
        <p:spPr>
          <a:xfrm>
            <a:off x="7380312" y="548680"/>
            <a:ext cx="12241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539552" y="1065803"/>
            <a:ext cx="27363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Έλλειψη 15"/>
          <p:cNvSpPr/>
          <p:nvPr/>
        </p:nvSpPr>
        <p:spPr>
          <a:xfrm>
            <a:off x="565762" y="121640"/>
            <a:ext cx="1341941"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Έλλειψη 16"/>
          <p:cNvSpPr/>
          <p:nvPr/>
        </p:nvSpPr>
        <p:spPr>
          <a:xfrm>
            <a:off x="539552" y="2283146"/>
            <a:ext cx="1368152"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2889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2000"/>
                            </p:stCondLst>
                            <p:childTnLst>
                              <p:par>
                                <p:cTn id="12" presetID="26"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par>
                          <p:cTn id="44" fill="hold">
                            <p:stCondLst>
                              <p:cond delay="4000"/>
                            </p:stCondLst>
                            <p:childTnLst>
                              <p:par>
                                <p:cTn id="45" presetID="6" presetClass="entr" presetSubtype="16"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09611"/>
            <a:ext cx="8208912" cy="3970318"/>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rPr>
              <a:t>9.1.γ</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rPr>
              <a:t>Νέα οδηγία</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Αν ο παίκτης λάβει υποβοήθηση από μέλος του σώματος των διαιτητών ή τον προπονητή για την επαφή, είναι σφάλμα του παίκτη (υποβοηθούμενο χτύπημα, Κανόνας 9.1.3). </a:t>
            </a:r>
          </a:p>
        </p:txBody>
      </p:sp>
      <p:sp>
        <p:nvSpPr>
          <p:cNvPr id="17" name="Έλλειψη 16"/>
          <p:cNvSpPr/>
          <p:nvPr/>
        </p:nvSpPr>
        <p:spPr>
          <a:xfrm>
            <a:off x="539552" y="520552"/>
            <a:ext cx="1368152"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172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2538"/>
            <a:ext cx="8784976" cy="6186309"/>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rPr>
              <a:t>9.7</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l-GR" sz="3600" b="1" dirty="0">
                <a:solidFill>
                  <a:srgbClr val="0000FF"/>
                </a:solidFill>
              </a:rPr>
              <a:t>Σε συμφωνία με το πνεύμα των κορυφαίων διεθνών διοργανώσεων και για να ευνοηθούν φάσεις μεγαλύτερης διάρκειας και θεαματικές ενέργειες, μόνο οι πιο ξεκάθαρες παραβάσεις πρέπει να σφυρίζονται. Επομένως, όταν ένας παίκτης δεν βρίσκεται σε πολύ καλή θέση για να παίξει την μπάλα, ο 1ος διαιτητής θα πρέπει να είναι λιγότερο αυστηρός στην κρίση του για τα σφάλματα στο χειρισμό της μπάλας. </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28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09611"/>
            <a:ext cx="8640960" cy="5570756"/>
          </a:xfrm>
          <a:prstGeom prst="rect">
            <a:avLst/>
          </a:prstGeom>
          <a:pattFill prst="pct90">
            <a:fgClr>
              <a:srgbClr val="99FFCC"/>
            </a:fgClr>
            <a:bgClr>
              <a:srgbClr val="99FFCC"/>
            </a:bgClr>
          </a:pattFill>
          <a:ln>
            <a:solidFill>
              <a:schemeClr val="tx1"/>
            </a:solidFill>
          </a:ln>
        </p:spPr>
        <p:txBody>
          <a:bodyPr wrap="square" rtlCol="0">
            <a:spAutoFit/>
          </a:bodyPr>
          <a:lstStyle/>
          <a:p>
            <a:r>
              <a:rPr lang="el-GR" sz="3600" dirty="0">
                <a:solidFill>
                  <a:srgbClr val="0000FF"/>
                </a:solidFill>
              </a:rPr>
              <a:t>Για παράδειγμα: </a:t>
            </a:r>
          </a:p>
          <a:p>
            <a:pPr algn="just"/>
            <a:r>
              <a:rPr lang="el-GR" sz="3200" b="1" dirty="0">
                <a:solidFill>
                  <a:srgbClr val="0000FF"/>
                </a:solidFill>
              </a:rPr>
              <a:t>7.1 Ο </a:t>
            </a:r>
            <a:r>
              <a:rPr lang="el-GR" sz="3200" b="1" dirty="0" err="1">
                <a:solidFill>
                  <a:srgbClr val="0000FF"/>
                </a:solidFill>
              </a:rPr>
              <a:t>πασαδόρος</a:t>
            </a:r>
            <a:r>
              <a:rPr lang="el-GR" sz="3200" b="1" dirty="0">
                <a:solidFill>
                  <a:srgbClr val="0000FF"/>
                </a:solidFill>
              </a:rPr>
              <a:t> αναγκάζεται να κάνει μια πολύ γρήγορη ενέργεια(κίνηση) για να προλάβει την μπάλα, προκειμένου να κάνει πάσα. </a:t>
            </a:r>
          </a:p>
          <a:p>
            <a:pPr algn="just"/>
            <a:r>
              <a:rPr lang="el-GR" sz="3200" b="1" dirty="0">
                <a:solidFill>
                  <a:srgbClr val="C00000"/>
                </a:solidFill>
              </a:rPr>
              <a:t>7.2 Ο παίκτης αναγκάζεται να κάνει πολύ γρήγορες ενέργειες(κινήσεις), να προλάβει να παίξει την μπάλα, αφού η μπάλα έχει αναπηδήσει στο μπλοκ ή σε έναν άλλο παίκτη. </a:t>
            </a:r>
          </a:p>
          <a:p>
            <a:pPr algn="just"/>
            <a:r>
              <a:rPr lang="el-GR" sz="3200" b="1" dirty="0">
                <a:solidFill>
                  <a:srgbClr val="0000FF"/>
                </a:solidFill>
              </a:rPr>
              <a:t>7.3 Η πρώτη επαφή της ομάδας επιτρέπεται να γίνει ελεύθερα, εκτός αν ο παίκτης πιάσει ή μεταφέρει την μπάλα. </a:t>
            </a:r>
            <a:endPar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09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1559" y="764704"/>
            <a:ext cx="7920881" cy="5386090"/>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10.1</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2800" b="1" dirty="0">
                <a:solidFill>
                  <a:srgbClr val="0000FF"/>
                </a:solidFill>
                <a:latin typeface="Tahoma" panose="020B0604030504040204" pitchFamily="34" charset="0"/>
                <a:ea typeface="Tahoma" panose="020B0604030504040204" pitchFamily="34" charset="0"/>
                <a:cs typeface="Tahoma" panose="020B0604030504040204" pitchFamily="34" charset="0"/>
              </a:rPr>
              <a:t>Ο κανόνας (10.1.2) δίνει το δικαίωμα να επαναφερθεί η μπάλα από την ελεύθερη ζώνη της αντίπαλης ομάδας. Όμως, η μπάλα μπορεί να επαναφερθεί πάνω από το τραπέζι του σημειωτή ακόμα κι από την πλευρά των αντιπάλων. Σε αυτές τις περιπτώσεις, οι παίκτες και οι προπονητές πρέπει να αναγνωρίζουν πρακτικά και να κάνουν την κατάλληλη κίνηση στη δική τους ελεύθερη ζώνη, για να δώσουν χώρο στον παίκτη που θα επαναφέρει την μπάλα στο γήπεδό του!</a:t>
            </a:r>
            <a:endParaRPr lang="el-GR"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6" name="Έλλειψη 5"/>
          <p:cNvSpPr/>
          <p:nvPr/>
        </p:nvSpPr>
        <p:spPr>
          <a:xfrm>
            <a:off x="611558" y="741755"/>
            <a:ext cx="1296145"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905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79512" y="404664"/>
            <a:ext cx="4608512" cy="6048672"/>
          </a:xfrm>
          <a:prstGeom prst="rect">
            <a:avLst/>
          </a:prstGeom>
          <a:solidFill>
            <a:schemeClr val="bg1"/>
          </a:solid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971600" y="1124744"/>
            <a:ext cx="2952328" cy="4608512"/>
          </a:xfrm>
          <a:prstGeom prst="rect">
            <a:avLst/>
          </a:prstGeom>
          <a:solidFill>
            <a:srgbClr val="FFC00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εία γραμμή σύνδεσης 5"/>
          <p:cNvCxnSpPr>
            <a:stCxn id="4" idx="1"/>
            <a:endCxn id="4" idx="3"/>
          </p:cNvCxnSpPr>
          <p:nvPr/>
        </p:nvCxnSpPr>
        <p:spPr>
          <a:xfrm>
            <a:off x="971600" y="3429000"/>
            <a:ext cx="295232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971600" y="4221088"/>
            <a:ext cx="295232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971600" y="2636912"/>
            <a:ext cx="295232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3980158" y="2636912"/>
            <a:ext cx="591842"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323528" y="2638636"/>
            <a:ext cx="591842"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4" name="Ευθεία γραμμή σύνδεσης 23"/>
          <p:cNvCxnSpPr/>
          <p:nvPr/>
        </p:nvCxnSpPr>
        <p:spPr>
          <a:xfrm>
            <a:off x="323528" y="4231689"/>
            <a:ext cx="591842"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p:cNvCxnSpPr/>
          <p:nvPr/>
        </p:nvCxnSpPr>
        <p:spPr>
          <a:xfrm>
            <a:off x="3980158" y="4221088"/>
            <a:ext cx="591842" cy="0"/>
          </a:xfrm>
          <a:prstGeom prst="line">
            <a:avLst/>
          </a:prstGeom>
          <a:ln w="381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26" name="Στρογγυλεμένο ορθογώνιο 25"/>
          <p:cNvSpPr/>
          <p:nvPr/>
        </p:nvSpPr>
        <p:spPr>
          <a:xfrm>
            <a:off x="4860032" y="3140968"/>
            <a:ext cx="288032" cy="576064"/>
          </a:xfrm>
          <a:prstGeom prst="round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7" name="Ευθεία γραμμή σύνδεσης 26"/>
          <p:cNvCxnSpPr>
            <a:endCxn id="26" idx="3"/>
          </p:cNvCxnSpPr>
          <p:nvPr/>
        </p:nvCxnSpPr>
        <p:spPr>
          <a:xfrm flipV="1">
            <a:off x="4011724" y="3429000"/>
            <a:ext cx="1136340" cy="6162"/>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30" name="16 - Εικόνα" descr="img_4ec63.jpg"/>
          <p:cNvPicPr>
            <a:picLocks noChangeAspect="1"/>
          </p:cNvPicPr>
          <p:nvPr/>
        </p:nvPicPr>
        <p:blipFill>
          <a:blip r:embed="rId2" cstate="print"/>
          <a:stretch>
            <a:fillRect/>
          </a:stretch>
        </p:blipFill>
        <p:spPr>
          <a:xfrm>
            <a:off x="1115616" y="692696"/>
            <a:ext cx="216953" cy="216024"/>
          </a:xfrm>
          <a:prstGeom prst="ellipse">
            <a:avLst/>
          </a:prstGeom>
          <a:ln>
            <a:noFill/>
          </a:ln>
          <a:effectLst>
            <a:outerShdw blurRad="50800" dist="50800" dir="5400000" sx="99000" sy="99000" algn="ctr" rotWithShape="0">
              <a:srgbClr val="000000">
                <a:alpha val="0"/>
              </a:srgbClr>
            </a:outerShdw>
          </a:effectLst>
        </p:spPr>
      </p:pic>
      <p:sp>
        <p:nvSpPr>
          <p:cNvPr id="31" name="Ορθογώνιο 30"/>
          <p:cNvSpPr/>
          <p:nvPr/>
        </p:nvSpPr>
        <p:spPr>
          <a:xfrm>
            <a:off x="4860032" y="404664"/>
            <a:ext cx="288032" cy="273630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6372200" y="264902"/>
            <a:ext cx="1944216" cy="523220"/>
          </a:xfrm>
          <a:prstGeom prst="rect">
            <a:avLst/>
          </a:prstGeom>
          <a:pattFill prst="pct90">
            <a:fgClr>
              <a:srgbClr val="FFFF00"/>
            </a:fgClr>
            <a:bgClr>
              <a:schemeClr val="tx1"/>
            </a:bgClr>
          </a:pattFill>
          <a:ln>
            <a:solidFill>
              <a:schemeClr val="tx1"/>
            </a:solidFill>
          </a:ln>
        </p:spPr>
        <p:txBody>
          <a:bodyPr wrap="square" rtlCol="0">
            <a:spAutoFit/>
          </a:bodyPr>
          <a:lstStyle>
            <a:defPPr>
              <a:defRPr lang="el-GR"/>
            </a:defPPr>
            <a:lvl1pPr algn="just">
              <a:defRPr sz="28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l-GR" dirty="0" smtClean="0"/>
              <a:t>Επομένως</a:t>
            </a:r>
          </a:p>
        </p:txBody>
      </p:sp>
      <p:sp>
        <p:nvSpPr>
          <p:cNvPr id="35" name="TextBox 34"/>
          <p:cNvSpPr txBox="1"/>
          <p:nvPr/>
        </p:nvSpPr>
        <p:spPr>
          <a:xfrm>
            <a:off x="5724128" y="933620"/>
            <a:ext cx="3024336" cy="954107"/>
          </a:xfrm>
          <a:prstGeom prst="rect">
            <a:avLst/>
          </a:prstGeom>
          <a:pattFill prst="pct90">
            <a:fgClr>
              <a:srgbClr val="FFFF00"/>
            </a:fgClr>
            <a:bgClr>
              <a:schemeClr val="tx1"/>
            </a:bgClr>
          </a:pattFill>
          <a:ln>
            <a:solidFill>
              <a:schemeClr val="tx1"/>
            </a:solidFill>
          </a:ln>
        </p:spPr>
        <p:txBody>
          <a:bodyPr wrap="square" rtlCol="0">
            <a:spAutoFit/>
          </a:bodyPr>
          <a:lstStyle>
            <a:defPPr>
              <a:defRPr lang="el-GR"/>
            </a:defPPr>
            <a:lvl1pPr algn="just">
              <a:defRPr sz="28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algn="ctr"/>
            <a:r>
              <a:rPr lang="el-GR" dirty="0" smtClean="0"/>
              <a:t>Δεν επιτρέπεται </a:t>
            </a:r>
          </a:p>
          <a:p>
            <a:r>
              <a:rPr lang="el-GR" dirty="0" smtClean="0"/>
              <a:t>να επιστρέψει</a:t>
            </a:r>
          </a:p>
        </p:txBody>
      </p:sp>
      <p:sp>
        <p:nvSpPr>
          <p:cNvPr id="36" name="TextBox 35"/>
          <p:cNvSpPr txBox="1"/>
          <p:nvPr/>
        </p:nvSpPr>
        <p:spPr>
          <a:xfrm>
            <a:off x="5724128" y="4235631"/>
            <a:ext cx="2880320" cy="954107"/>
          </a:xfrm>
          <a:prstGeom prst="rect">
            <a:avLst/>
          </a:prstGeom>
          <a:pattFill prst="pct90">
            <a:fgClr>
              <a:srgbClr val="FFFF00"/>
            </a:fgClr>
            <a:bgClr>
              <a:schemeClr val="tx1"/>
            </a:bgClr>
          </a:pattFill>
          <a:ln>
            <a:solidFill>
              <a:schemeClr val="tx1"/>
            </a:solidFill>
          </a:ln>
        </p:spPr>
        <p:txBody>
          <a:bodyPr wrap="square" rtlCol="0">
            <a:spAutoFit/>
          </a:bodyPr>
          <a:lstStyle>
            <a:defPPr>
              <a:defRPr lang="el-GR"/>
            </a:defPPr>
            <a:lvl1pPr algn="just">
              <a:defRPr sz="28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algn="ctr"/>
            <a:r>
              <a:rPr lang="el-GR" dirty="0">
                <a:solidFill>
                  <a:srgbClr val="0000FF"/>
                </a:solidFill>
              </a:rPr>
              <a:t>Ε</a:t>
            </a:r>
            <a:r>
              <a:rPr lang="el-GR" dirty="0" smtClean="0">
                <a:solidFill>
                  <a:srgbClr val="0000FF"/>
                </a:solidFill>
              </a:rPr>
              <a:t>πιτρέπεται να επιστρέψει</a:t>
            </a:r>
          </a:p>
        </p:txBody>
      </p:sp>
      <p:cxnSp>
        <p:nvCxnSpPr>
          <p:cNvPr id="38" name="Ευθύγραμμο βέλος σύνδεσης 37"/>
          <p:cNvCxnSpPr/>
          <p:nvPr/>
        </p:nvCxnSpPr>
        <p:spPr>
          <a:xfrm flipH="1">
            <a:off x="5004048" y="1988840"/>
            <a:ext cx="2520280" cy="648072"/>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Ευθύγραμμο βέλος σύνδεσης 38"/>
          <p:cNvCxnSpPr/>
          <p:nvPr/>
        </p:nvCxnSpPr>
        <p:spPr>
          <a:xfrm flipH="1" flipV="1">
            <a:off x="5004049" y="3284984"/>
            <a:ext cx="2184412" cy="936104"/>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6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in)">
                                      <p:cBhvr>
                                        <p:cTn id="7" dur="2000"/>
                                        <p:tgtEl>
                                          <p:spTgt spid="30"/>
                                        </p:tgtEl>
                                      </p:cBhvr>
                                    </p:animEffect>
                                  </p:childTnLst>
                                </p:cTn>
                              </p:par>
                            </p:childTnLst>
                          </p:cTn>
                        </p:par>
                        <p:par>
                          <p:cTn id="8" fill="hold">
                            <p:stCondLst>
                              <p:cond delay="2000"/>
                            </p:stCondLst>
                            <p:childTnLst>
                              <p:par>
                                <p:cTn id="9" presetID="35" presetClass="path" presetSubtype="0" accel="50000" decel="50000" fill="hold" nodeType="afterEffect">
                                  <p:stCondLst>
                                    <p:cond delay="0"/>
                                  </p:stCondLst>
                                  <p:childTnLst>
                                    <p:animMotion origin="layout" path="M -4.16667E-6 4.29563E-6 L 0.11424 0.58246 " pathEditMode="relative" rAng="0" ptsTypes="AA">
                                      <p:cBhvr>
                                        <p:cTn id="10" dur="2000" fill="hold"/>
                                        <p:tgtEl>
                                          <p:spTgt spid="30"/>
                                        </p:tgtEl>
                                        <p:attrNameLst>
                                          <p:attrName>ppt_x</p:attrName>
                                          <p:attrName>ppt_y</p:attrName>
                                        </p:attrNameLst>
                                      </p:cBhvr>
                                      <p:rCtr x="5712" y="29123"/>
                                    </p:animMotion>
                                  </p:childTnLst>
                                </p:cTn>
                              </p:par>
                            </p:childTnLst>
                          </p:cTn>
                        </p:par>
                        <p:par>
                          <p:cTn id="11" fill="hold">
                            <p:stCondLst>
                              <p:cond delay="4000"/>
                            </p:stCondLst>
                            <p:childTnLst>
                              <p:par>
                                <p:cTn id="12" presetID="42" presetClass="path" presetSubtype="0" accel="50000" decel="50000" fill="hold" nodeType="afterEffect">
                                  <p:stCondLst>
                                    <p:cond delay="0"/>
                                  </p:stCondLst>
                                  <p:childTnLst>
                                    <p:animMotion origin="layout" path="M 0.11424 0.58246 L 0.41337 0.36201 " pathEditMode="relative" rAng="0" ptsTypes="AA">
                                      <p:cBhvr>
                                        <p:cTn id="13" dur="2000" fill="hold"/>
                                        <p:tgtEl>
                                          <p:spTgt spid="30"/>
                                        </p:tgtEl>
                                        <p:attrNameLst>
                                          <p:attrName>ppt_x</p:attrName>
                                          <p:attrName>ppt_y</p:attrName>
                                        </p:attrNameLst>
                                      </p:cBhvr>
                                      <p:rCtr x="14948" y="-11034"/>
                                    </p:animMotion>
                                  </p:childTnLst>
                                </p:cTn>
                              </p:par>
                            </p:childTnLst>
                          </p:cTn>
                        </p:par>
                        <p:par>
                          <p:cTn id="14" fill="hold">
                            <p:stCondLst>
                              <p:cond delay="6000"/>
                            </p:stCondLst>
                            <p:childTnLst>
                              <p:par>
                                <p:cTn id="15" presetID="42" presetClass="path" presetSubtype="0" accel="50000" decel="50000" fill="hold" nodeType="afterEffect">
                                  <p:stCondLst>
                                    <p:cond delay="0"/>
                                  </p:stCondLst>
                                  <p:childTnLst>
                                    <p:animMotion origin="layout" path="M 0.41337 0.36201 L 0.2165 0.58246 " pathEditMode="relative" rAng="0" ptsTypes="AA">
                                      <p:cBhvr>
                                        <p:cTn id="16" dur="2000" fill="hold"/>
                                        <p:tgtEl>
                                          <p:spTgt spid="30"/>
                                        </p:tgtEl>
                                        <p:attrNameLst>
                                          <p:attrName>ppt_x</p:attrName>
                                          <p:attrName>ppt_y</p:attrName>
                                        </p:attrNameLst>
                                      </p:cBhvr>
                                      <p:rCtr x="-9844" y="11011"/>
                                    </p:animMotion>
                                  </p:childTnLst>
                                </p:cTn>
                              </p:par>
                            </p:childTnLst>
                          </p:cTn>
                        </p:par>
                        <p:par>
                          <p:cTn id="17" fill="hold">
                            <p:stCondLst>
                              <p:cond delay="8000"/>
                            </p:stCondLst>
                            <p:childTnLst>
                              <p:par>
                                <p:cTn id="18" presetID="53" presetClass="entr" presetSubtype="16"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par>
                          <p:cTn id="23" fill="hold">
                            <p:stCondLst>
                              <p:cond delay="8500"/>
                            </p:stCondLst>
                            <p:childTnLst>
                              <p:par>
                                <p:cTn id="24" presetID="6" presetClass="entr" presetSubtype="16"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ircle(in)">
                                      <p:cBhvr>
                                        <p:cTn id="26" dur="2000"/>
                                        <p:tgtEl>
                                          <p:spTgt spid="35"/>
                                        </p:tgtEl>
                                      </p:cBhvr>
                                    </p:animEffect>
                                  </p:childTnLst>
                                </p:cTn>
                              </p:par>
                            </p:childTnLst>
                          </p:cTn>
                        </p:par>
                        <p:par>
                          <p:cTn id="27" fill="hold">
                            <p:stCondLst>
                              <p:cond delay="10500"/>
                            </p:stCondLst>
                            <p:childTnLst>
                              <p:par>
                                <p:cTn id="28" presetID="53" presetClass="entr" presetSubtype="16"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childTnLst>
                          </p:cTn>
                        </p:par>
                        <p:par>
                          <p:cTn id="33" fill="hold">
                            <p:stCondLst>
                              <p:cond delay="11000"/>
                            </p:stCondLst>
                            <p:childTnLst>
                              <p:par>
                                <p:cTn id="34" presetID="6" presetClass="entr" presetSubtype="16"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childTnLst>
                          </p:cTn>
                        </p:par>
                        <p:par>
                          <p:cTn id="37" fill="hold">
                            <p:stCondLst>
                              <p:cond delay="13000"/>
                            </p:stCondLst>
                            <p:childTnLst>
                              <p:par>
                                <p:cTn id="38" presetID="53" presetClass="entr" presetSubtype="16"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childTnLst>
                          </p:cTn>
                        </p:par>
                        <p:par>
                          <p:cTn id="43" fill="hold">
                            <p:stCondLst>
                              <p:cond delay="13500"/>
                            </p:stCondLst>
                            <p:childTnLst>
                              <p:par>
                                <p:cTn id="44" presetID="53" presetClass="entr" presetSubtype="16" fill="hold" nodeType="afterEffect">
                                  <p:stCondLst>
                                    <p:cond delay="100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Effect transition="in" filter="fade">
                                      <p:cBhvr>
                                        <p:cTn id="48" dur="500"/>
                                        <p:tgtEl>
                                          <p:spTgt spid="39"/>
                                        </p:tgtEl>
                                      </p:cBhvr>
                                    </p:animEffect>
                                  </p:childTnLst>
                                </p:cTn>
                              </p:par>
                            </p:childTnLst>
                          </p:cTn>
                        </p:par>
                        <p:par>
                          <p:cTn id="49" fill="hold">
                            <p:stCondLst>
                              <p:cond delay="15000"/>
                            </p:stCondLst>
                            <p:childTnLst>
                              <p:par>
                                <p:cTn id="50" presetID="9" presetClass="entr" presetSubtype="0" fill="hold" nodeType="afterEffect">
                                  <p:stCondLst>
                                    <p:cond delay="1000"/>
                                  </p:stCondLst>
                                  <p:childTnLst>
                                    <p:set>
                                      <p:cBhvr>
                                        <p:cTn id="51" dur="1" fill="hold">
                                          <p:stCondLst>
                                            <p:cond delay="0"/>
                                          </p:stCondLst>
                                        </p:cTn>
                                        <p:tgtEl>
                                          <p:spTgt spid="39"/>
                                        </p:tgtEl>
                                        <p:attrNameLst>
                                          <p:attrName>style.visibility</p:attrName>
                                        </p:attrNameLst>
                                      </p:cBhvr>
                                      <p:to>
                                        <p:strVal val="visible"/>
                                      </p:to>
                                    </p:set>
                                    <p:animEffect transition="in" filter="dissolv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4. CB 8_6 ΕΠΑΝΑΦΟΡΑ ΠΑΝΩ ΑΠΟ ΤΟ ΤΡΑΠΕΖΙ ΤΗΣ ΓΡΑΜΜΑΤΕΙΑΣ (ΠΛΕΥΡΑ ΑΝΤΙΠΑΛΩΝ).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7" y="548680"/>
            <a:ext cx="8448197" cy="4752528"/>
          </a:xfrm>
        </p:spPr>
      </p:pic>
    </p:spTree>
    <p:extLst>
      <p:ext uri="{BB962C8B-B14F-4D97-AF65-F5344CB8AC3E}">
        <p14:creationId xmlns:p14="http://schemas.microsoft.com/office/powerpoint/2010/main" val="1158098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1559" y="3573016"/>
            <a:ext cx="7920881" cy="1754326"/>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10.3</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Η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εσκεμμένη-σκόπιμη  επαφή με το εξωτερικό μέρος του φιλέ είναι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σφάλμα.</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11560" y="548680"/>
            <a:ext cx="7920880" cy="1754326"/>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10.2</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Η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ενέργεια παιξίματος της μπάλας περιλαμβάνει επίσης την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προσποίηση.</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Έλλειψη 11"/>
          <p:cNvSpPr/>
          <p:nvPr/>
        </p:nvSpPr>
        <p:spPr>
          <a:xfrm>
            <a:off x="581109" y="41630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Έλλειψη 12"/>
          <p:cNvSpPr/>
          <p:nvPr/>
        </p:nvSpPr>
        <p:spPr>
          <a:xfrm>
            <a:off x="611558" y="3429000"/>
            <a:ext cx="1224137"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4825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548680"/>
            <a:ext cx="7920880" cy="5816977"/>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10.2</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2800" b="1" dirty="0">
                <a:solidFill>
                  <a:srgbClr val="0000FF"/>
                </a:solidFill>
                <a:latin typeface="Tahoma" panose="020B0604030504040204" pitchFamily="34" charset="0"/>
                <a:ea typeface="Tahoma" panose="020B0604030504040204" pitchFamily="34" charset="0"/>
                <a:cs typeface="Tahoma" panose="020B0604030504040204" pitchFamily="34" charset="0"/>
              </a:rPr>
              <a:t>… Αν ένας παίκτης βρίσκεται σε κανονική θέση στο γήπεδό του και μια μπάλα που έρχεται από τους αντιπάλους βρει στο φιλέ και προκαλέσει επαφή του φιλέ με τον παίκτη, δεν διαπράττεται σφάλμα από τον παίκτη. Ο παίκτης επιτρέπεται να κάνει μια κίνηση για να προφυλάξει το σώμα του, όμως δεν έχει το δικαίωμα να κάνει μια ενεργητική κίνηση προς την μπάλα, με στόχο να αλλάξει εμπρόθετα την πορεία της μπάλας που αναπηδά. Αν συμβεί αυτό, πρέπει να θεωρηθεί λανθασμένη επαφή με το φιλέ.</a:t>
            </a:r>
          </a:p>
        </p:txBody>
      </p:sp>
      <p:sp>
        <p:nvSpPr>
          <p:cNvPr id="12" name="Έλλειψη 11"/>
          <p:cNvSpPr/>
          <p:nvPr/>
        </p:nvSpPr>
        <p:spPr>
          <a:xfrm>
            <a:off x="581109" y="41630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448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640720"/>
            <a:ext cx="8208912" cy="2862322"/>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2.1</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 Αν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ο φιλές </a:t>
            </a:r>
            <a:r>
              <a:rPr lang="el-GR" sz="3600">
                <a:solidFill>
                  <a:srgbClr val="0000FF"/>
                </a:solidFill>
                <a:latin typeface="Tahoma" panose="020B0604030504040204" pitchFamily="34" charset="0"/>
                <a:ea typeface="Tahoma" panose="020B0604030504040204" pitchFamily="34" charset="0"/>
                <a:cs typeface="Tahoma" panose="020B0604030504040204" pitchFamily="34" charset="0"/>
              </a:rPr>
              <a:t>προεξέχει</a:t>
            </a:r>
            <a:r>
              <a:rPr lang="el-GR" sz="360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(έχει σχισμένο πλέγμα</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δεν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είναι δυνατό να χρησιμοποιηθεί και πρέπει να διορθωθεί πριν την έναρξη του αγώνα.</a:t>
            </a:r>
          </a:p>
        </p:txBody>
      </p:sp>
      <p:cxnSp>
        <p:nvCxnSpPr>
          <p:cNvPr id="5" name="Ευθεία γραμμή σύνδεσης 4"/>
          <p:cNvCxnSpPr/>
          <p:nvPr/>
        </p:nvCxnSpPr>
        <p:spPr>
          <a:xfrm>
            <a:off x="683568" y="1556792"/>
            <a:ext cx="46085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354" y="3717032"/>
            <a:ext cx="8208912" cy="2862322"/>
          </a:xfrm>
          <a:prstGeom prst="rect">
            <a:avLst/>
          </a:prstGeom>
          <a:pattFill prst="pct90">
            <a:fgClr>
              <a:srgbClr val="FFFF00"/>
            </a:fgClr>
            <a:bgClr>
              <a:srgbClr val="FFFF00"/>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Επομένως, οι διαιτητές πρέπει να είναι στον αγωνιστικό χώρο </a:t>
            </a:r>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με </a:t>
            </a:r>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45΄ πριν την έναρξη του αγώνα, ώστε να ελέγξουν το φιλέ κι αν χρειαστεί, να το διορθώσουν</a:t>
            </a:r>
            <a: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Έλλειψη 3"/>
          <p:cNvSpPr/>
          <p:nvPr/>
        </p:nvSpPr>
        <p:spPr>
          <a:xfrm>
            <a:off x="467544" y="548680"/>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783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4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4000"/>
                            </p:stCondLst>
                            <p:childTnLst>
                              <p:par>
                                <p:cTn id="18" presetID="6"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548680"/>
            <a:ext cx="7920880" cy="5632311"/>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10.3</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Αν ένας παίκτης ακουμπήσει κάποιο εξωτερικό μέρος του φιλέ (την πάνω ταινία έξω από τις αντένες, τα σχοινιά, τους στυλοβάτες, κλπ.), αυτό δεν είναι ποτέ δυνατόν να θεωρηθεί σφάλμα, εκτός αν επηρεάζει τη δομική ακεραιότητα του ίδιου του φιλέ ή η επαφή με το φιλέ γίνει σκόπιμα.</a:t>
            </a:r>
          </a:p>
        </p:txBody>
      </p:sp>
      <p:sp>
        <p:nvSpPr>
          <p:cNvPr id="12" name="Έλλειψη 11"/>
          <p:cNvSpPr/>
          <p:nvPr/>
        </p:nvSpPr>
        <p:spPr>
          <a:xfrm>
            <a:off x="581109" y="41630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448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620688"/>
            <a:ext cx="7992888" cy="1754326"/>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sz="2800" b="1">
                <a:solidFill>
                  <a:srgbClr val="0000FF"/>
                </a:solidFill>
                <a:latin typeface="Tahoma" panose="020B0604030504040204" pitchFamily="34" charset="0"/>
                <a:ea typeface="Tahoma" panose="020B0604030504040204" pitchFamily="34" charset="0"/>
                <a:cs typeface="Tahoma" panose="020B0604030504040204" pitchFamily="34" charset="0"/>
              </a:defRPr>
            </a:lvl1pPr>
          </a:lstStyle>
          <a:p>
            <a:r>
              <a:rPr lang="el-GR" sz="3600" dirty="0" smtClean="0">
                <a:solidFill>
                  <a:srgbClr val="C00000"/>
                </a:solidFill>
              </a:rPr>
              <a:t>12.2</a:t>
            </a:r>
            <a:r>
              <a:rPr lang="el-GR" sz="3600" b="0" dirty="0" smtClean="0"/>
              <a:t> Η </a:t>
            </a:r>
            <a:r>
              <a:rPr lang="el-GR" sz="3600" b="0" dirty="0"/>
              <a:t>επανάληψη φάσεων δεν πρέπει να ξεπερνά τις 8 φορές με διάρκεια μέχρι 7</a:t>
            </a:r>
            <a:r>
              <a:rPr lang="en-US" sz="3600" b="0" dirty="0"/>
              <a:t>sec</a:t>
            </a:r>
            <a:r>
              <a:rPr lang="el-GR" sz="3600" b="0" dirty="0"/>
              <a:t>.</a:t>
            </a:r>
          </a:p>
        </p:txBody>
      </p:sp>
      <p:sp>
        <p:nvSpPr>
          <p:cNvPr id="6" name="TextBox 5"/>
          <p:cNvSpPr txBox="1"/>
          <p:nvPr/>
        </p:nvSpPr>
        <p:spPr>
          <a:xfrm>
            <a:off x="611560" y="3573016"/>
            <a:ext cx="7992888" cy="1754326"/>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sz="2800" b="1">
                <a:solidFill>
                  <a:srgbClr val="0000FF"/>
                </a:solidFill>
                <a:latin typeface="Tahoma" panose="020B0604030504040204" pitchFamily="34" charset="0"/>
                <a:ea typeface="Tahoma" panose="020B0604030504040204" pitchFamily="34" charset="0"/>
                <a:cs typeface="Tahoma" panose="020B0604030504040204" pitchFamily="34" charset="0"/>
              </a:defRPr>
            </a:lvl1pPr>
          </a:lstStyle>
          <a:p>
            <a:r>
              <a:rPr lang="el-GR" sz="3600" dirty="0" smtClean="0">
                <a:solidFill>
                  <a:srgbClr val="C00000"/>
                </a:solidFill>
              </a:rPr>
              <a:t>12.3</a:t>
            </a:r>
            <a:r>
              <a:rPr lang="el-GR" sz="3600" b="0" dirty="0" smtClean="0"/>
              <a:t> Ο </a:t>
            </a:r>
            <a:r>
              <a:rPr lang="el-GR" sz="3600" b="0" dirty="0"/>
              <a:t>επόπτης υποδεικνύει το σφάλμα στο σέρβις, ο Α διαιτητής πρέπει να σφυρίξει.</a:t>
            </a:r>
          </a:p>
        </p:txBody>
      </p:sp>
      <p:cxnSp>
        <p:nvCxnSpPr>
          <p:cNvPr id="7" name="Ευθεία γραμμή σύνδεσης 6"/>
          <p:cNvCxnSpPr/>
          <p:nvPr/>
        </p:nvCxnSpPr>
        <p:spPr>
          <a:xfrm>
            <a:off x="1835696" y="980728"/>
            <a:ext cx="67687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683568" y="1497851"/>
            <a:ext cx="777686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2051720" y="3933056"/>
            <a:ext cx="64087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a:endCxn id="6" idx="3"/>
          </p:cNvCxnSpPr>
          <p:nvPr/>
        </p:nvCxnSpPr>
        <p:spPr>
          <a:xfrm>
            <a:off x="683568" y="4450179"/>
            <a:ext cx="79208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611560" y="2060848"/>
            <a:ext cx="40324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683568" y="5085184"/>
            <a:ext cx="3960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Έλλειψη 19"/>
          <p:cNvSpPr/>
          <p:nvPr/>
        </p:nvSpPr>
        <p:spPr>
          <a:xfrm>
            <a:off x="581109" y="41630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Έλλειψη 20"/>
          <p:cNvSpPr/>
          <p:nvPr/>
        </p:nvSpPr>
        <p:spPr>
          <a:xfrm>
            <a:off x="581109" y="350601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977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par>
                          <p:cTn id="11" fill="hold">
                            <p:stCondLst>
                              <p:cond delay="2000"/>
                            </p:stCondLst>
                            <p:childTnLst>
                              <p:par>
                                <p:cTn id="12" presetID="26"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par>
                          <p:cTn id="60" fill="hold">
                            <p:stCondLst>
                              <p:cond delay="4000"/>
                            </p:stCondLst>
                            <p:childTnLst>
                              <p:par>
                                <p:cTn id="61" presetID="6" presetClass="entr" presetSubtype="16"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circle(in)">
                                      <p:cBhvr>
                                        <p:cTn id="63" dur="2000"/>
                                        <p:tgtEl>
                                          <p:spTgt spid="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childTnLst>
                          </p:cTn>
                        </p:par>
                        <p:par>
                          <p:cTn id="67" fill="hold">
                            <p:stCondLst>
                              <p:cond delay="6000"/>
                            </p:stCondLst>
                            <p:childTnLst>
                              <p:par>
                                <p:cTn id="68" presetID="26" presetClass="entr" presetSubtype="0" fill="hold"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80">
                                          <p:stCondLst>
                                            <p:cond delay="0"/>
                                          </p:stCondLst>
                                        </p:cTn>
                                        <p:tgtEl>
                                          <p:spTgt spid="9"/>
                                        </p:tgtEl>
                                      </p:cBhvr>
                                    </p:animEffect>
                                    <p:anim calcmode="lin" valueType="num">
                                      <p:cBhvr>
                                        <p:cTn id="7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6" dur="26">
                                          <p:stCondLst>
                                            <p:cond delay="650"/>
                                          </p:stCondLst>
                                        </p:cTn>
                                        <p:tgtEl>
                                          <p:spTgt spid="9"/>
                                        </p:tgtEl>
                                      </p:cBhvr>
                                      <p:to x="100000" y="60000"/>
                                    </p:animScale>
                                    <p:animScale>
                                      <p:cBhvr>
                                        <p:cTn id="77" dur="166" decel="50000">
                                          <p:stCondLst>
                                            <p:cond delay="676"/>
                                          </p:stCondLst>
                                        </p:cTn>
                                        <p:tgtEl>
                                          <p:spTgt spid="9"/>
                                        </p:tgtEl>
                                      </p:cBhvr>
                                      <p:to x="100000" y="100000"/>
                                    </p:animScale>
                                    <p:animScale>
                                      <p:cBhvr>
                                        <p:cTn id="78" dur="26">
                                          <p:stCondLst>
                                            <p:cond delay="1312"/>
                                          </p:stCondLst>
                                        </p:cTn>
                                        <p:tgtEl>
                                          <p:spTgt spid="9"/>
                                        </p:tgtEl>
                                      </p:cBhvr>
                                      <p:to x="100000" y="80000"/>
                                    </p:animScale>
                                    <p:animScale>
                                      <p:cBhvr>
                                        <p:cTn id="79" dur="166" decel="50000">
                                          <p:stCondLst>
                                            <p:cond delay="1338"/>
                                          </p:stCondLst>
                                        </p:cTn>
                                        <p:tgtEl>
                                          <p:spTgt spid="9"/>
                                        </p:tgtEl>
                                      </p:cBhvr>
                                      <p:to x="100000" y="100000"/>
                                    </p:animScale>
                                    <p:animScale>
                                      <p:cBhvr>
                                        <p:cTn id="80" dur="26">
                                          <p:stCondLst>
                                            <p:cond delay="1642"/>
                                          </p:stCondLst>
                                        </p:cTn>
                                        <p:tgtEl>
                                          <p:spTgt spid="9"/>
                                        </p:tgtEl>
                                      </p:cBhvr>
                                      <p:to x="100000" y="90000"/>
                                    </p:animScale>
                                    <p:animScale>
                                      <p:cBhvr>
                                        <p:cTn id="81" dur="166" decel="50000">
                                          <p:stCondLst>
                                            <p:cond delay="1668"/>
                                          </p:stCondLst>
                                        </p:cTn>
                                        <p:tgtEl>
                                          <p:spTgt spid="9"/>
                                        </p:tgtEl>
                                      </p:cBhvr>
                                      <p:to x="100000" y="100000"/>
                                    </p:animScale>
                                    <p:animScale>
                                      <p:cBhvr>
                                        <p:cTn id="82" dur="26">
                                          <p:stCondLst>
                                            <p:cond delay="1808"/>
                                          </p:stCondLst>
                                        </p:cTn>
                                        <p:tgtEl>
                                          <p:spTgt spid="9"/>
                                        </p:tgtEl>
                                      </p:cBhvr>
                                      <p:to x="100000" y="95000"/>
                                    </p:animScale>
                                    <p:animScale>
                                      <p:cBhvr>
                                        <p:cTn id="83" dur="166" decel="50000">
                                          <p:stCondLst>
                                            <p:cond delay="1834"/>
                                          </p:stCondLst>
                                        </p:cTn>
                                        <p:tgtEl>
                                          <p:spTgt spid="9"/>
                                        </p:tgtEl>
                                      </p:cBhvr>
                                      <p:to x="100000" y="100000"/>
                                    </p:animScale>
                                  </p:childTnLst>
                                </p:cTn>
                              </p:par>
                              <p:par>
                                <p:cTn id="84" presetID="26" presetClass="entr" presetSubtype="0" fill="hold" nodeType="with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down)">
                                      <p:cBhvr>
                                        <p:cTn id="86" dur="580">
                                          <p:stCondLst>
                                            <p:cond delay="0"/>
                                          </p:stCondLst>
                                        </p:cTn>
                                        <p:tgtEl>
                                          <p:spTgt spid="10"/>
                                        </p:tgtEl>
                                      </p:cBhvr>
                                    </p:animEffect>
                                    <p:anim calcmode="lin" valueType="num">
                                      <p:cBhvr>
                                        <p:cTn id="8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2" dur="26">
                                          <p:stCondLst>
                                            <p:cond delay="650"/>
                                          </p:stCondLst>
                                        </p:cTn>
                                        <p:tgtEl>
                                          <p:spTgt spid="10"/>
                                        </p:tgtEl>
                                      </p:cBhvr>
                                      <p:to x="100000" y="60000"/>
                                    </p:animScale>
                                    <p:animScale>
                                      <p:cBhvr>
                                        <p:cTn id="93" dur="166" decel="50000">
                                          <p:stCondLst>
                                            <p:cond delay="676"/>
                                          </p:stCondLst>
                                        </p:cTn>
                                        <p:tgtEl>
                                          <p:spTgt spid="10"/>
                                        </p:tgtEl>
                                      </p:cBhvr>
                                      <p:to x="100000" y="100000"/>
                                    </p:animScale>
                                    <p:animScale>
                                      <p:cBhvr>
                                        <p:cTn id="94" dur="26">
                                          <p:stCondLst>
                                            <p:cond delay="1312"/>
                                          </p:stCondLst>
                                        </p:cTn>
                                        <p:tgtEl>
                                          <p:spTgt spid="10"/>
                                        </p:tgtEl>
                                      </p:cBhvr>
                                      <p:to x="100000" y="80000"/>
                                    </p:animScale>
                                    <p:animScale>
                                      <p:cBhvr>
                                        <p:cTn id="95" dur="166" decel="50000">
                                          <p:stCondLst>
                                            <p:cond delay="1338"/>
                                          </p:stCondLst>
                                        </p:cTn>
                                        <p:tgtEl>
                                          <p:spTgt spid="10"/>
                                        </p:tgtEl>
                                      </p:cBhvr>
                                      <p:to x="100000" y="100000"/>
                                    </p:animScale>
                                    <p:animScale>
                                      <p:cBhvr>
                                        <p:cTn id="96" dur="26">
                                          <p:stCondLst>
                                            <p:cond delay="1642"/>
                                          </p:stCondLst>
                                        </p:cTn>
                                        <p:tgtEl>
                                          <p:spTgt spid="10"/>
                                        </p:tgtEl>
                                      </p:cBhvr>
                                      <p:to x="100000" y="90000"/>
                                    </p:animScale>
                                    <p:animScale>
                                      <p:cBhvr>
                                        <p:cTn id="97" dur="166" decel="50000">
                                          <p:stCondLst>
                                            <p:cond delay="1668"/>
                                          </p:stCondLst>
                                        </p:cTn>
                                        <p:tgtEl>
                                          <p:spTgt spid="10"/>
                                        </p:tgtEl>
                                      </p:cBhvr>
                                      <p:to x="100000" y="100000"/>
                                    </p:animScale>
                                    <p:animScale>
                                      <p:cBhvr>
                                        <p:cTn id="98" dur="26">
                                          <p:stCondLst>
                                            <p:cond delay="1808"/>
                                          </p:stCondLst>
                                        </p:cTn>
                                        <p:tgtEl>
                                          <p:spTgt spid="10"/>
                                        </p:tgtEl>
                                      </p:cBhvr>
                                      <p:to x="100000" y="95000"/>
                                    </p:animScale>
                                    <p:animScale>
                                      <p:cBhvr>
                                        <p:cTn id="99" dur="166" decel="50000">
                                          <p:stCondLst>
                                            <p:cond delay="1834"/>
                                          </p:stCondLst>
                                        </p:cTn>
                                        <p:tgtEl>
                                          <p:spTgt spid="10"/>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80">
                                          <p:stCondLst>
                                            <p:cond delay="0"/>
                                          </p:stCondLst>
                                        </p:cTn>
                                        <p:tgtEl>
                                          <p:spTgt spid="18"/>
                                        </p:tgtEl>
                                      </p:cBhvr>
                                    </p:animEffect>
                                    <p:anim calcmode="lin" valueType="num">
                                      <p:cBhvr>
                                        <p:cTn id="10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08" dur="26">
                                          <p:stCondLst>
                                            <p:cond delay="650"/>
                                          </p:stCondLst>
                                        </p:cTn>
                                        <p:tgtEl>
                                          <p:spTgt spid="18"/>
                                        </p:tgtEl>
                                      </p:cBhvr>
                                      <p:to x="100000" y="60000"/>
                                    </p:animScale>
                                    <p:animScale>
                                      <p:cBhvr>
                                        <p:cTn id="109" dur="166" decel="50000">
                                          <p:stCondLst>
                                            <p:cond delay="676"/>
                                          </p:stCondLst>
                                        </p:cTn>
                                        <p:tgtEl>
                                          <p:spTgt spid="18"/>
                                        </p:tgtEl>
                                      </p:cBhvr>
                                      <p:to x="100000" y="100000"/>
                                    </p:animScale>
                                    <p:animScale>
                                      <p:cBhvr>
                                        <p:cTn id="110" dur="26">
                                          <p:stCondLst>
                                            <p:cond delay="1312"/>
                                          </p:stCondLst>
                                        </p:cTn>
                                        <p:tgtEl>
                                          <p:spTgt spid="18"/>
                                        </p:tgtEl>
                                      </p:cBhvr>
                                      <p:to x="100000" y="80000"/>
                                    </p:animScale>
                                    <p:animScale>
                                      <p:cBhvr>
                                        <p:cTn id="111" dur="166" decel="50000">
                                          <p:stCondLst>
                                            <p:cond delay="1338"/>
                                          </p:stCondLst>
                                        </p:cTn>
                                        <p:tgtEl>
                                          <p:spTgt spid="18"/>
                                        </p:tgtEl>
                                      </p:cBhvr>
                                      <p:to x="100000" y="100000"/>
                                    </p:animScale>
                                    <p:animScale>
                                      <p:cBhvr>
                                        <p:cTn id="112" dur="26">
                                          <p:stCondLst>
                                            <p:cond delay="1642"/>
                                          </p:stCondLst>
                                        </p:cTn>
                                        <p:tgtEl>
                                          <p:spTgt spid="18"/>
                                        </p:tgtEl>
                                      </p:cBhvr>
                                      <p:to x="100000" y="90000"/>
                                    </p:animScale>
                                    <p:animScale>
                                      <p:cBhvr>
                                        <p:cTn id="113" dur="166" decel="50000">
                                          <p:stCondLst>
                                            <p:cond delay="1668"/>
                                          </p:stCondLst>
                                        </p:cTn>
                                        <p:tgtEl>
                                          <p:spTgt spid="18"/>
                                        </p:tgtEl>
                                      </p:cBhvr>
                                      <p:to x="100000" y="100000"/>
                                    </p:animScale>
                                    <p:animScale>
                                      <p:cBhvr>
                                        <p:cTn id="114" dur="26">
                                          <p:stCondLst>
                                            <p:cond delay="1808"/>
                                          </p:stCondLst>
                                        </p:cTn>
                                        <p:tgtEl>
                                          <p:spTgt spid="18"/>
                                        </p:tgtEl>
                                      </p:cBhvr>
                                      <p:to x="100000" y="95000"/>
                                    </p:animScale>
                                    <p:animScale>
                                      <p:cBhvr>
                                        <p:cTn id="11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1" y="332656"/>
            <a:ext cx="8136905" cy="5816977"/>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12.6</a:t>
            </a:r>
          </a:p>
          <a:p>
            <a:pPr algn="just"/>
            <a:r>
              <a:rPr lang="el-GR" sz="2800" b="1" dirty="0">
                <a:solidFill>
                  <a:srgbClr val="0000FF"/>
                </a:solidFill>
                <a:latin typeface="Tahoma" panose="020B0604030504040204" pitchFamily="34" charset="0"/>
                <a:ea typeface="Tahoma" panose="020B0604030504040204" pitchFamily="34" charset="0"/>
                <a:cs typeface="Tahoma" panose="020B0604030504040204" pitchFamily="34" charset="0"/>
              </a:rPr>
              <a:t>Δεν επιτρέπεται να σφυρίξει ο 1ος διαιτητής για σερβίς σμ η ομάδα δεν έχει τον σωστό αριθμό παικτών (π.χ. αν βρίσκονται 5 ή 7 παίκτες) στον κυρίως αγωνιστικό χώρο. Σε μια τέτοια περίπτωση ο 1ος διαιτητής πρέπει να περιμένει και να το υπενθυμίσει στην ομάδα και, αν είναι αναγκαίο, να δώσει τιμωρία καθυστέρησης.  Παρόμοια διαδικασία πρέπει να ακολουθηθεί και αν ένα λίμπερο πάει στην περιστροφή στη θέση 4 και ξεκάθαρα δεν αντικατασταθεί από τον αντίστοιχο παίκτη. </a:t>
            </a:r>
          </a:p>
        </p:txBody>
      </p:sp>
      <p:sp>
        <p:nvSpPr>
          <p:cNvPr id="5" name="Έλλειψη 4"/>
          <p:cNvSpPr/>
          <p:nvPr/>
        </p:nvSpPr>
        <p:spPr>
          <a:xfrm>
            <a:off x="575744" y="18864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1711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ΠΑΙΝΤΕΣ - ΚΑΡΤΑ.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79302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9552" y="332656"/>
            <a:ext cx="8208912" cy="3416320"/>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14.1</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Σφάλμα του μπλοκ υπάρχει,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όταν </a:t>
            </a:r>
            <a:r>
              <a:rPr lang="el-GR" sz="3600" b="1" i="1" u="sng" dirty="0">
                <a:solidFill>
                  <a:srgbClr val="0000FF"/>
                </a:solidFill>
                <a:latin typeface="Tahoma" panose="020B0604030504040204" pitchFamily="34" charset="0"/>
                <a:ea typeface="Tahoma" panose="020B0604030504040204" pitchFamily="34" charset="0"/>
                <a:cs typeface="Tahoma" panose="020B0604030504040204" pitchFamily="34" charset="0"/>
              </a:rPr>
              <a:t>ολόκληρη</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η μπάλα βρίσκεται στον αντίπαλο χώρο και ο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αντίπαλος,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μετά το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1</a:t>
            </a:r>
            <a:r>
              <a:rPr lang="el-GR" sz="3600" b="1" baseline="30000" dirty="0" smtClean="0">
                <a:solidFill>
                  <a:srgbClr val="0000FF"/>
                </a:solidFill>
                <a:latin typeface="Tahoma" panose="020B0604030504040204" pitchFamily="34" charset="0"/>
                <a:ea typeface="Tahoma" panose="020B0604030504040204" pitchFamily="34" charset="0"/>
                <a:cs typeface="Tahoma" panose="020B0604030504040204" pitchFamily="34" charset="0"/>
              </a:rPr>
              <a:t>ο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ή 2</a:t>
            </a:r>
            <a:r>
              <a:rPr lang="el-GR" sz="3600" b="1" baseline="30000" dirty="0" smtClean="0">
                <a:solidFill>
                  <a:srgbClr val="0000FF"/>
                </a:solidFill>
                <a:latin typeface="Tahoma" panose="020B0604030504040204" pitchFamily="34" charset="0"/>
                <a:ea typeface="Tahoma" panose="020B0604030504040204" pitchFamily="34" charset="0"/>
                <a:cs typeface="Tahoma" panose="020B0604030504040204" pitchFamily="34" charset="0"/>
              </a:rPr>
              <a:t>ο</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χτύπημα,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είναι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κοντά,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ώστε να παίξει τη μπάλα</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542234" y="3784032"/>
            <a:ext cx="8208913" cy="2862322"/>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14.4</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Μπλοκάρισμα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όχι χτύπημα</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της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μπάλας  που αναπηδά στην κορυφή του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φιλέ,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μπορεί να ξαναπαιχτεί από το </a:t>
            </a:r>
            <a:r>
              <a:rPr lang="el-GR" sz="36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μπλοκέρ</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ως το 1</a:t>
            </a:r>
            <a:r>
              <a:rPr lang="el-GR" sz="3600" b="1" baseline="30000" dirty="0">
                <a:solidFill>
                  <a:srgbClr val="0000FF"/>
                </a:solidFill>
                <a:latin typeface="Tahoma" panose="020B0604030504040204" pitchFamily="34" charset="0"/>
                <a:ea typeface="Tahoma" panose="020B0604030504040204" pitchFamily="34" charset="0"/>
                <a:cs typeface="Tahoma" panose="020B0604030504040204" pitchFamily="34" charset="0"/>
              </a:rPr>
              <a:t>ο</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χτύπημα της ομάδας</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5" name="Έλλειψη 4"/>
          <p:cNvSpPr/>
          <p:nvPr/>
        </p:nvSpPr>
        <p:spPr>
          <a:xfrm>
            <a:off x="539552" y="18864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p:cNvSpPr/>
          <p:nvPr/>
        </p:nvSpPr>
        <p:spPr>
          <a:xfrm>
            <a:off x="505158" y="3748976"/>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6016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9552" y="332656"/>
            <a:ext cx="8208912" cy="5570756"/>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14.1</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Όμως, αν ένας παίκτης της αντίπαλης ομάδας βρίσκεται κοντά στην μπάλα, η οποία είναι εξολοκλήρου στη δική του πλευρά του φιλέ και είναι έτοιμος να την παίξει, η επαφή του μπλοκ πέρα από το φιλέ συνιστά σφάλμα, αν ο </a:t>
            </a:r>
            <a:r>
              <a:rPr lang="el-GR" sz="3200" b="1" dirty="0" err="1">
                <a:solidFill>
                  <a:srgbClr val="0000FF"/>
                </a:solidFill>
                <a:latin typeface="Tahoma" panose="020B0604030504040204" pitchFamily="34" charset="0"/>
                <a:ea typeface="Tahoma" panose="020B0604030504040204" pitchFamily="34" charset="0"/>
                <a:cs typeface="Tahoma" panose="020B0604030504040204" pitchFamily="34" charset="0"/>
              </a:rPr>
              <a:t>μπλοκέρ</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 ακουμπήσει την μπάλα πριν ή ταυτόχρονα με την ενέργεια του παίκτη και επομένως με αυτόν τον τρόπο έχει εμποδίσει την ενέργεια των αντιπάλων.</a:t>
            </a:r>
          </a:p>
        </p:txBody>
      </p:sp>
      <p:sp>
        <p:nvSpPr>
          <p:cNvPr id="5" name="Έλλειψη 4"/>
          <p:cNvSpPr/>
          <p:nvPr/>
        </p:nvSpPr>
        <p:spPr>
          <a:xfrm>
            <a:off x="539552" y="18864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572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9552" y="332656"/>
            <a:ext cx="8208912" cy="5570756"/>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14.4</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Αν, μετά το καρφί στην μπάλα που έρχεται από τους αντιπάλους (μπάλα «δώρο» ή «ελεύθερη» μπάλα), η μπάλα αναπηδήσει στο φιλέ και βρει τον ίδιο παίκτη, αυτό συνιστά σφάλμα (διπλή επαφή). Όμως, αν αυτή η μπάλα «δώρο» ή «ελεύθερη» μπάλα μπλοκαριστεί στην πάνω ταινία του φιλέ, ο παίκτης που κάνει μπλοκ επιτρέπεται να την παίξει ξανά, ως το πρώτο χτύπημα της ομάδας.</a:t>
            </a:r>
          </a:p>
        </p:txBody>
      </p:sp>
      <p:sp>
        <p:nvSpPr>
          <p:cNvPr id="5" name="Έλλειψη 4"/>
          <p:cNvSpPr/>
          <p:nvPr/>
        </p:nvSpPr>
        <p:spPr>
          <a:xfrm>
            <a:off x="539552" y="18864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572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59" y="836712"/>
            <a:ext cx="7992889" cy="2308324"/>
          </a:xfrm>
          <a:prstGeom prst="rect">
            <a:avLst/>
          </a:prstGeom>
          <a:pattFill prst="pct90">
            <a:fgClr>
              <a:srgbClr val="99FFCC"/>
            </a:fgClr>
            <a:bgClr>
              <a:srgbClr val="99FFCC"/>
            </a:bgClr>
          </a:pattFill>
          <a:ln w="25400">
            <a:solidFill>
              <a:srgbClr val="0000FF"/>
            </a:solidFill>
          </a:ln>
        </p:spPr>
        <p:txBody>
          <a:bodyPr wrap="square" rtlCol="0">
            <a:spAutoFit/>
          </a:bodyPr>
          <a:lstStyle/>
          <a:p>
            <a:pPr algn="ctr"/>
            <a:r>
              <a:rPr lang="en-US" sz="36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TABLETS</a:t>
            </a:r>
            <a:r>
              <a:rPr lang="el-GR" sz="3600" b="1" u="sng"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p>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15.2.1</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ΟΧΙ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σταύρωμα χεριών για αλλαγή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παικτών.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Εκτός αν καθυστερούν)</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611559" y="4293096"/>
            <a:ext cx="7992890" cy="1754326"/>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15.4</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Αντικανονικά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Αιτήματα μπορούν να ακολουθούν τις τιμωρίες καθυστέρησης</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6" name="Έλλειψη 5"/>
          <p:cNvSpPr/>
          <p:nvPr/>
        </p:nvSpPr>
        <p:spPr>
          <a:xfrm>
            <a:off x="611558" y="1249001"/>
            <a:ext cx="1656185"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p:cNvSpPr/>
          <p:nvPr/>
        </p:nvSpPr>
        <p:spPr>
          <a:xfrm>
            <a:off x="581109" y="4228168"/>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409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1520" y="116632"/>
            <a:ext cx="8712968" cy="6647974"/>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a:solidFill>
                  <a:srgbClr val="FF0000"/>
                </a:solidFill>
                <a:latin typeface="Tahoma" panose="020B0604030504040204" pitchFamily="34" charset="0"/>
                <a:ea typeface="Tahoma" panose="020B0604030504040204" pitchFamily="34" charset="0"/>
                <a:cs typeface="Tahoma" panose="020B0604030504040204" pitchFamily="34" charset="0"/>
              </a:rPr>
              <a:t>15.2.2.2</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Πολλαπλές αλλαγές επιτρέπεται να γίνουν μόνο διαδοχικά: Πρώτα, ένα ζευγάρι παικτών, μετά το επόμενο ζευγάρι </a:t>
            </a:r>
            <a:r>
              <a:rPr lang="el-GR" sz="3000" dirty="0" err="1">
                <a:solidFill>
                  <a:srgbClr val="0000FF"/>
                </a:solidFill>
                <a:latin typeface="Tahoma" panose="020B0604030504040204" pitchFamily="34" charset="0"/>
                <a:ea typeface="Tahoma" panose="020B0604030504040204" pitchFamily="34" charset="0"/>
                <a:cs typeface="Tahoma" panose="020B0604030504040204" pitchFamily="34" charset="0"/>
              </a:rPr>
              <a:t>κ.ο.κ</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 προκειμένου ο σημειωτής να μπορέσει να τις σημειώσει ακριβώς και να τις ελέγξει μία προς μία. Στην περίπτωση πολλαπλών αλλαγών, οι αναπληρωματικοί παίκτες πρέπει να πλησιάσουν τη ζώνη αλλαγής σαν μονάδα. Αν δεν φτάσουν μαζί, αλλά μεσολαβεί λίγος χρόνος μετά την είσοδο του πρώτου παίκτη στη ζώνη αλλαγής, ωσότου να φτάσει ο δεύτερος παίκτης, και είναι φανερό ότι είναι μέρος της αλλαγής, οι διαιτητές πρέπει να είναι λιγότερο αυστηροί και να επιτρέψουν την αλλαγή. </a:t>
            </a:r>
          </a:p>
        </p:txBody>
      </p:sp>
    </p:spTree>
    <p:extLst>
      <p:ext uri="{BB962C8B-B14F-4D97-AF65-F5344CB8AC3E}">
        <p14:creationId xmlns:p14="http://schemas.microsoft.com/office/powerpoint/2010/main" val="106960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9106" y="188640"/>
            <a:ext cx="8856984" cy="6186309"/>
          </a:xfrm>
          <a:prstGeom prst="rect">
            <a:avLst/>
          </a:prstGeom>
          <a:pattFill prst="pct90">
            <a:fgClr>
              <a:srgbClr val="99FFCC"/>
            </a:fgClr>
            <a:bgClr>
              <a:srgbClr val="99FFCC"/>
            </a:bgClr>
          </a:pattFill>
          <a:ln>
            <a:solidFill>
              <a:schemeClr val="tx1"/>
            </a:solidFill>
          </a:ln>
        </p:spPr>
        <p:txBody>
          <a:bodyPr wrap="square" rtlCol="0">
            <a:spAutoFit/>
          </a:bodyPr>
          <a:lstStyle/>
          <a:p>
            <a:pPr algn="just"/>
            <a:r>
              <a:rPr lang="el-GR" sz="3600" b="1" dirty="0">
                <a:solidFill>
                  <a:srgbClr val="FF0000"/>
                </a:solidFill>
                <a:latin typeface="Tahoma" panose="020B0604030504040204" pitchFamily="34" charset="0"/>
                <a:ea typeface="Tahoma" panose="020B0604030504040204" pitchFamily="34" charset="0"/>
                <a:cs typeface="Tahoma" panose="020B0604030504040204" pitchFamily="34" charset="0"/>
              </a:rPr>
              <a:t>15.2.2.2</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Η ελάχιστη καθυστέρηση από τον δεύτερο (τρίτο) παίκτη δεν είναι δυνατό να προκαλέσει πραγματική καθυστέρηση στον αγώνα, δηλ. ο επόμενος παίκτης πρέπει να βρίσκεται στη ζώνη αλλαγής, όταν θα έχει ολοκληρωθεί η καταγραφή της προηγούμενης αλλαγής. </a:t>
            </a:r>
          </a:p>
          <a:p>
            <a:pPr algn="just"/>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Πάλι, με τη χρήση του λογισμικού των </a:t>
            </a:r>
            <a:r>
              <a:rPr lang="el-GR" sz="3000" dirty="0" err="1">
                <a:solidFill>
                  <a:srgbClr val="0000FF"/>
                </a:solidFill>
                <a:latin typeface="Tahoma" panose="020B0604030504040204" pitchFamily="34" charset="0"/>
                <a:ea typeface="Tahoma" panose="020B0604030504040204" pitchFamily="34" charset="0"/>
                <a:cs typeface="Tahoma" panose="020B0604030504040204" pitchFamily="34" charset="0"/>
              </a:rPr>
              <a:t>τάμπλετ</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 όπου αυτά χρησιμοποιούνται, είναι δυνατό να επιτραπούν πολλαπλές αλλαγές την ίδια χρονική στιγμή, επιταχύνοντας έτσι τη διαδικασία του παιχνιδιού. Οι 2οι διαιτητές πρέπει επομένως να επιτρέπουν τις αλλαγές ελεύθερα, όταν χρησιμοποιείται αυτή η μέθοδος. </a:t>
            </a:r>
            <a:endParaRPr lang="el-GR" sz="3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1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9553" y="836712"/>
            <a:ext cx="8136904" cy="2123658"/>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2.2</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600" dirty="0">
                <a:latin typeface="Tahoma" panose="020B0604030504040204" pitchFamily="34" charset="0"/>
                <a:ea typeface="Tahoma" panose="020B0604030504040204" pitchFamily="34" charset="0"/>
                <a:cs typeface="Tahoma" panose="020B0604030504040204" pitchFamily="34" charset="0"/>
              </a:rPr>
              <a:t>… </a:t>
            </a:r>
            <a:r>
              <a:rPr lang="el-GR" sz="3200" dirty="0">
                <a:latin typeface="Tahoma" panose="020B0604030504040204" pitchFamily="34" charset="0"/>
                <a:ea typeface="Tahoma" panose="020B0604030504040204" pitchFamily="34" charset="0"/>
                <a:cs typeface="Tahoma" panose="020B0604030504040204" pitchFamily="34" charset="0"/>
              </a:rPr>
              <a:t>Ο 1ος διαιτητής παραμένει κοντά στον 2ο διαιτητή κατά τη διάρκεια αυτής της επαλήθευσης, </a:t>
            </a:r>
            <a:r>
              <a:rPr lang="el-GR" sz="3200" b="1" dirty="0">
                <a:latin typeface="Tahoma" panose="020B0604030504040204" pitchFamily="34" charset="0"/>
                <a:ea typeface="Tahoma" panose="020B0604030504040204" pitchFamily="34" charset="0"/>
                <a:cs typeface="Tahoma" panose="020B0604030504040204" pitchFamily="34" charset="0"/>
              </a:rPr>
              <a:t>για να επιβλέπει και να επιβεβαιώνει</a:t>
            </a:r>
            <a:r>
              <a:rPr lang="el-GR" sz="3200" dirty="0">
                <a:latin typeface="Tahoma" panose="020B0604030504040204" pitchFamily="34" charset="0"/>
                <a:ea typeface="Tahoma" panose="020B0604030504040204" pitchFamily="34" charset="0"/>
                <a:cs typeface="Tahoma" panose="020B0604030504040204" pitchFamily="34" charset="0"/>
              </a:rPr>
              <a:t> τη μέτρηση.</a:t>
            </a:r>
          </a:p>
        </p:txBody>
      </p:sp>
      <p:sp>
        <p:nvSpPr>
          <p:cNvPr id="10" name="Έλλειψη 9"/>
          <p:cNvSpPr/>
          <p:nvPr/>
        </p:nvSpPr>
        <p:spPr>
          <a:xfrm>
            <a:off x="539553" y="778591"/>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7236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692696"/>
            <a:ext cx="7992890" cy="6186309"/>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15.4</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000" b="1" dirty="0">
                <a:solidFill>
                  <a:srgbClr val="0000FF"/>
                </a:solidFill>
                <a:latin typeface="Tahoma" panose="020B0604030504040204" pitchFamily="34" charset="0"/>
                <a:ea typeface="Tahoma" panose="020B0604030504040204" pitchFamily="34" charset="0"/>
                <a:cs typeface="Tahoma" panose="020B0604030504040204" pitchFamily="34" charset="0"/>
              </a:rPr>
              <a:t>Οι διαιτητές πρέπει να μελετήσουν προσεκτικά και να κατανοήσουν ακριβώς τον κανόνα που αφορά στο «αντικανονικό αίτημα» (Κανόνας 15.11): Τα αντικανονικά αιτήματα είναι πιθανό να προκύψουν μετά από προειδοποίηση καθυστέρησης ή/και τιμωρία, καθώς υπάρχουν συγκεκριμένοι ορισμοί για το αντικανονικό αίτημα. </a:t>
            </a:r>
          </a:p>
          <a:p>
            <a:pPr algn="just"/>
            <a:r>
              <a:rPr lang="el-GR" sz="3000" b="1" dirty="0">
                <a:solidFill>
                  <a:srgbClr val="0000FF"/>
                </a:solidFill>
                <a:latin typeface="Tahoma" panose="020B0604030504040204" pitchFamily="34" charset="0"/>
                <a:ea typeface="Tahoma" panose="020B0604030504040204" pitchFamily="34" charset="0"/>
                <a:cs typeface="Tahoma" panose="020B0604030504040204" pitchFamily="34" charset="0"/>
              </a:rPr>
              <a:t>Ο 2ος διαιτητής πρέπει να εξασφαλίζει ότι οποιοδήποτε αντικανονικό αίτημα θα καταγραφεί στον ειδικό χώρο στο φύλλο αγώνα.</a:t>
            </a:r>
          </a:p>
        </p:txBody>
      </p:sp>
      <p:sp>
        <p:nvSpPr>
          <p:cNvPr id="7" name="Έλλειψη 6"/>
          <p:cNvSpPr/>
          <p:nvPr/>
        </p:nvSpPr>
        <p:spPr>
          <a:xfrm>
            <a:off x="683568" y="54868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096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88640"/>
            <a:ext cx="8496944" cy="5078313"/>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15.7 Νέα οδηγία (προστίθεται).</a:t>
            </a:r>
          </a:p>
          <a:p>
            <a:pPr algn="just"/>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Στην περίπτωση μιας φάσης που διεκόπη, είναι αντικανονικό να ζητηθεί οποιαδήποτε κανονική διακοπή αγώνα, εκτός από μια αναγκαστική αλλαγή για έναν τραυματισμένο ή τιμωρημένο παίκτη, πριν από το τέλος της επόμενης ολοκληρωμένης φάσης.</a:t>
            </a:r>
          </a:p>
        </p:txBody>
      </p:sp>
      <p:sp>
        <p:nvSpPr>
          <p:cNvPr id="6" name="Έλλειψη 5"/>
          <p:cNvSpPr/>
          <p:nvPr/>
        </p:nvSpPr>
        <p:spPr>
          <a:xfrm>
            <a:off x="323528" y="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928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Δ- αλλαγή μετά από επανάληψη Substitution-after-Repla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505" y="404664"/>
            <a:ext cx="8920226" cy="5018068"/>
          </a:xfrm>
        </p:spPr>
      </p:pic>
    </p:spTree>
    <p:extLst>
      <p:ext uri="{BB962C8B-B14F-4D97-AF65-F5344CB8AC3E}">
        <p14:creationId xmlns:p14="http://schemas.microsoft.com/office/powerpoint/2010/main" val="3621248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332656"/>
            <a:ext cx="8064896" cy="6001643"/>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Για παράδειγμα, μια ομάδα ζήτησε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Τ.Ο. μετά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το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σφύριγμα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για σέρβις, αλλά το παιχνίδι έχει σταματήσει και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δόθηκε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προειδοποίηση καθυστέρησης. Η ομάδα δεν έχει πλέον το δικαίωμα να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ζητήσει,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ούτε ένα άλλο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Τ.Ο., ούτε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μια κανονική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αλλαγή παικτών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(εκτός από μια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κατ’  εξαίρεση αλλαγή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λόγω τραυματισμού ή αναγκαστικής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αλλαγής, για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έναν τραυματισμένο ή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τιμωρημένο παίκτη),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πριν από την </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επανέναρξη </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του αγώνα</a:t>
            </a:r>
            <a:r>
              <a:rPr lang="el-GR" sz="3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85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1560" y="404664"/>
            <a:ext cx="8064896" cy="1754326"/>
          </a:xfrm>
          <a:prstGeom prst="rect">
            <a:avLst/>
          </a:prstGeom>
          <a:solidFill>
            <a:srgbClr val="FFCCFF"/>
          </a:solid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16.1</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Αίτημα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για δέσιμο κορδονιών αποτελεί καθυστέρηση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μόνο αν θεωρηθεί σκόπιμο</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1" name="Έλλειψη 10"/>
          <p:cNvSpPr/>
          <p:nvPr/>
        </p:nvSpPr>
        <p:spPr>
          <a:xfrm>
            <a:off x="607322" y="260648"/>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607322" y="2852936"/>
            <a:ext cx="8064896" cy="3416320"/>
          </a:xfrm>
          <a:prstGeom prst="rect">
            <a:avLst/>
          </a:prstGeom>
          <a:solidFill>
            <a:srgbClr val="FFCCFF"/>
          </a:solid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16.1</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 Να καθυστερήσει το παιχνίδι ένας παίκτης με το να ζητήσει την άδεια του διαιτητή για να δέσει τα κορδόνια του,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το οποίο να θεωρηθεί από τους διαιτητές ως καθυστέρηση με πρόθεση</a:t>
            </a:r>
          </a:p>
        </p:txBody>
      </p:sp>
      <p:sp>
        <p:nvSpPr>
          <p:cNvPr id="8" name="Έλλειψη 7"/>
          <p:cNvSpPr/>
          <p:nvPr/>
        </p:nvSpPr>
        <p:spPr>
          <a:xfrm>
            <a:off x="607322" y="270892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784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332656"/>
            <a:ext cx="8064896" cy="2862322"/>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16.3.3</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Σε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περίπτωση βρεγμένου σημείου στο γήπεδο/πάγκους, οι παίκτες  ΔΕΝ </a:t>
            </a:r>
            <a:r>
              <a:rPr lang="el-GR" sz="3600" b="1" u="sng" dirty="0">
                <a:solidFill>
                  <a:srgbClr val="0000FF"/>
                </a:solidFill>
                <a:latin typeface="Tahoma" panose="020B0604030504040204" pitchFamily="34" charset="0"/>
                <a:ea typeface="Tahoma" panose="020B0604030504040204" pitchFamily="34" charset="0"/>
                <a:cs typeface="Tahoma" panose="020B0604030504040204" pitchFamily="34" charset="0"/>
              </a:rPr>
              <a:t>μπορούν</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 να καλούν τα </a:t>
            </a:r>
            <a:r>
              <a:rPr lang="en-US" sz="3600" dirty="0" err="1">
                <a:solidFill>
                  <a:srgbClr val="0000FF"/>
                </a:solidFill>
                <a:latin typeface="Tahoma" panose="020B0604030504040204" pitchFamily="34" charset="0"/>
                <a:ea typeface="Tahoma" panose="020B0604030504040204" pitchFamily="34" charset="0"/>
                <a:cs typeface="Tahoma" panose="020B0604030504040204" pitchFamily="34" charset="0"/>
              </a:rPr>
              <a:t>moppers</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 Αν αυτό γίνεται σκοπίμως τιμωρείται με καθυστέρηση</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Ευθεία γραμμή σύνδεσης 4"/>
          <p:cNvCxnSpPr/>
          <p:nvPr/>
        </p:nvCxnSpPr>
        <p:spPr>
          <a:xfrm>
            <a:off x="2476857" y="1763817"/>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Έλλειψη 11"/>
          <p:cNvSpPr/>
          <p:nvPr/>
        </p:nvSpPr>
        <p:spPr>
          <a:xfrm>
            <a:off x="467544" y="260648"/>
            <a:ext cx="1656184"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29071" y="3573016"/>
            <a:ext cx="8064896" cy="2492990"/>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16.3.3</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2400" dirty="0">
                <a:solidFill>
                  <a:srgbClr val="0000FF"/>
                </a:solidFill>
                <a:latin typeface="Tahoma" panose="020B0604030504040204" pitchFamily="34" charset="0"/>
                <a:ea typeface="Tahoma" panose="020B0604030504040204" pitchFamily="34" charset="0"/>
                <a:cs typeface="Tahoma" panose="020B0604030504040204" pitchFamily="34" charset="0"/>
              </a:rPr>
              <a:t>… Στην περίπτωση που υπάρχει ένα επικίνδυνο υγρό σημείο στο δάπεδο, οι παίκτες έχουν το δικαίωμα να ζητήσουν από τα παιδιά να το σκουπίσουν. Όμως, το να καλέσουν τα παιδιά για σκούπισμα χωρίς λόγο, πρέπει να θεωρηθεί ως καθυστέρηση με πρόθεση και να τιμωρηθεί.</a:t>
            </a:r>
            <a:endParaRPr lang="el-GR"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13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2000"/>
                            </p:stCondLst>
                            <p:childTnLst>
                              <p:par>
                                <p:cTn id="12" presetID="26"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par>
                          <p:cTn id="28" fill="hold">
                            <p:stCondLst>
                              <p:cond delay="4000"/>
                            </p:stCondLst>
                            <p:childTnLst>
                              <p:par>
                                <p:cTn id="29" presetID="6"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7" y="836712"/>
            <a:ext cx="7992889" cy="2308324"/>
          </a:xfrm>
          <a:prstGeom prst="rect">
            <a:avLst/>
          </a:prstGeom>
          <a:solidFill>
            <a:srgbClr val="FFCCFF"/>
          </a:solid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16.3.3</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Για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το σκούπισμα υγρών που περιέχουν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άλατα/ζάχαρη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απαιτείται </a:t>
            </a:r>
            <a:r>
              <a:rPr lang="el-GR" sz="36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χειροπετσέτα</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(χάρτινη πετσέτα) .</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11560" y="3789040"/>
            <a:ext cx="8064896" cy="2308324"/>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21.3.1 </a:t>
            </a:r>
            <a: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Headsets</a:t>
            </a:r>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(ακουστικά -ενδοεπικοινωνία):</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Ο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σημειωτής επικοινωνεί με τον </a:t>
            </a:r>
            <a:r>
              <a:rPr lang="el-GR" sz="3600" strike="sngStrike" dirty="0">
                <a:solidFill>
                  <a:srgbClr val="0000FF"/>
                </a:solidFill>
                <a:latin typeface="Tahoma" panose="020B0604030504040204" pitchFamily="34" charset="0"/>
                <a:ea typeface="Tahoma" panose="020B0604030504040204" pitchFamily="34" charset="0"/>
                <a:cs typeface="Tahoma" panose="020B0604030504040204" pitchFamily="34" charset="0"/>
              </a:rPr>
              <a:t>Β</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Α</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 διαιτητή σε θέματα λάθους ποινής</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Ευθεία γραμμή σύνδεσης 7"/>
          <p:cNvCxnSpPr/>
          <p:nvPr/>
        </p:nvCxnSpPr>
        <p:spPr>
          <a:xfrm>
            <a:off x="7524328" y="5229200"/>
            <a:ext cx="6480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611560" y="827088"/>
            <a:ext cx="1728192"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369030" y="3573016"/>
            <a:ext cx="218674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35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1000"/>
                            </p:stCondLst>
                            <p:childTnLst>
                              <p:par>
                                <p:cTn id="15" presetID="6"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par>
                          <p:cTn id="18" fill="hold">
                            <p:stCondLst>
                              <p:cond delay="3000"/>
                            </p:stCondLst>
                            <p:childTnLst>
                              <p:par>
                                <p:cTn id="19" presetID="26"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7" y="836712"/>
            <a:ext cx="7992889" cy="2308324"/>
          </a:xfrm>
          <a:prstGeom prst="rect">
            <a:avLst/>
          </a:prstGeom>
          <a:solidFill>
            <a:srgbClr val="FFCCFF"/>
          </a:solid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16.3.3</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Για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το σκούπισμα υγρών που περιέχουν </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άλατα/ζάχαρη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απαιτείται </a:t>
            </a:r>
            <a:r>
              <a:rPr lang="el-GR" sz="36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χειροπετσέτα</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(χάρτινη πετσέτα) .</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Έλλειψη 8"/>
          <p:cNvSpPr/>
          <p:nvPr/>
        </p:nvSpPr>
        <p:spPr>
          <a:xfrm>
            <a:off x="611560" y="827088"/>
            <a:ext cx="1728192"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683567" y="3573016"/>
            <a:ext cx="7992889" cy="3231654"/>
          </a:xfrm>
          <a:prstGeom prst="rect">
            <a:avLst/>
          </a:prstGeom>
          <a:solidFill>
            <a:srgbClr val="FFCCFF"/>
          </a:solid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16.3.3</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2400" b="1" dirty="0">
                <a:solidFill>
                  <a:srgbClr val="0000FF"/>
                </a:solidFill>
                <a:latin typeface="Tahoma" panose="020B0604030504040204" pitchFamily="34" charset="0"/>
                <a:ea typeface="Tahoma" panose="020B0604030504040204" pitchFamily="34" charset="0"/>
                <a:cs typeface="Tahoma" panose="020B0604030504040204" pitchFamily="34" charset="0"/>
              </a:rPr>
              <a:t>… Οι πετσέτες των παιδιών για γρήγορο σκούπισμα δεν πρέπει να χρησιμοποιούνται για να απομακρύνονται τέτοιου είδους υγρές κηλίδες, γιατί το υγρό είναι πιθανό να περιέχει ισοτονικά άλατα ή σάκχαρα, τα οποία μετά θα μεταφερθούν στην επιφάνεια του δαπέδου του αγωνιστικού χώρου. Αντί γι’ αυτές πρέπει να χρησιμοποιούν πετσέτες από χαρτί.</a:t>
            </a:r>
          </a:p>
        </p:txBody>
      </p:sp>
    </p:spTree>
    <p:extLst>
      <p:ext uri="{BB962C8B-B14F-4D97-AF65-F5344CB8AC3E}">
        <p14:creationId xmlns:p14="http://schemas.microsoft.com/office/powerpoint/2010/main" val="40267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3" y="260648"/>
            <a:ext cx="8784976" cy="4524315"/>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a:solidFill>
                  <a:srgbClr val="FF0000"/>
                </a:solidFill>
                <a:latin typeface="Tahoma" panose="020B0604030504040204" pitchFamily="34" charset="0"/>
                <a:ea typeface="Tahoma" panose="020B0604030504040204" pitchFamily="34" charset="0"/>
                <a:cs typeface="Tahoma" panose="020B0604030504040204" pitchFamily="34" charset="0"/>
              </a:rPr>
              <a:t>19.6 </a:t>
            </a:r>
          </a:p>
          <a:p>
            <a:pPr algn="just"/>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Ο σημειωτής πρέπει να ενημερώσει τους διαιτητές για μια λανθασμένη αντικατάσταση Λίμπερο </a:t>
            </a:r>
            <a:r>
              <a:rPr lang="el-GR" sz="3200" b="1" dirty="0">
                <a:solidFill>
                  <a:srgbClr val="FF0000"/>
                </a:solidFill>
                <a:latin typeface="Tahoma" panose="020B0604030504040204" pitchFamily="34" charset="0"/>
                <a:ea typeface="Tahoma" panose="020B0604030504040204" pitchFamily="34" charset="0"/>
                <a:cs typeface="Tahoma" panose="020B0604030504040204" pitchFamily="34" charset="0"/>
              </a:rPr>
              <a:t>αμέσως τη στιγμή που συμβαίνει</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 ενώ στην περίπτωση που η ομάδα έχει λάθος θέσεις περιστροφής, δηλαδή, λάθος παίκτης στο </a:t>
            </a:r>
            <a:r>
              <a:rPr lang="el-GR" sz="3200" dirty="0" err="1">
                <a:solidFill>
                  <a:srgbClr val="0000FF"/>
                </a:solidFill>
                <a:latin typeface="Tahoma" panose="020B0604030504040204" pitchFamily="34" charset="0"/>
                <a:ea typeface="Tahoma" panose="020B0604030504040204" pitchFamily="34" charset="0"/>
                <a:cs typeface="Tahoma" panose="020B0604030504040204" pitchFamily="34" charset="0"/>
              </a:rPr>
              <a:t>σερβίς</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 πρέπει </a:t>
            </a:r>
            <a:r>
              <a:rPr lang="el-GR" sz="3200" b="1" dirty="0">
                <a:solidFill>
                  <a:srgbClr val="FF0000"/>
                </a:solidFill>
                <a:latin typeface="Tahoma" panose="020B0604030504040204" pitchFamily="34" charset="0"/>
                <a:ea typeface="Tahoma" panose="020B0604030504040204" pitchFamily="34" charset="0"/>
                <a:cs typeface="Tahoma" panose="020B0604030504040204" pitchFamily="34" charset="0"/>
              </a:rPr>
              <a:t>ν’ αφήσει πρώτα να εκτελεστεί το </a:t>
            </a:r>
            <a:r>
              <a:rPr lang="el-G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σερβίς</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και μετά να ενημερώσει τους διαιτητές. </a:t>
            </a:r>
            <a:endPar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84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3" y="260648"/>
            <a:ext cx="8784976" cy="6586418"/>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a:solidFill>
                  <a:srgbClr val="FF0000"/>
                </a:solidFill>
                <a:latin typeface="Tahoma" panose="020B0604030504040204" pitchFamily="34" charset="0"/>
                <a:ea typeface="Tahoma" panose="020B0604030504040204" pitchFamily="34" charset="0"/>
                <a:cs typeface="Tahoma" panose="020B0604030504040204" pitchFamily="34" charset="0"/>
              </a:rPr>
              <a:t>19.6 </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Αν ο Λίμπερο </a:t>
            </a:r>
            <a:r>
              <a:rPr lang="el-GR" sz="3000" b="1" dirty="0">
                <a:solidFill>
                  <a:srgbClr val="FF0000"/>
                </a:solidFill>
                <a:latin typeface="Tahoma" panose="020B0604030504040204" pitchFamily="34" charset="0"/>
                <a:ea typeface="Tahoma" panose="020B0604030504040204" pitchFamily="34" charset="0"/>
                <a:cs typeface="Tahoma" panose="020B0604030504040204" pitchFamily="34" charset="0"/>
              </a:rPr>
              <a:t>καταστεί ανίκανος</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 να αγωνιστεί και στη διακοπή του αγώνα ένας νέος Λίμπερο επαναπροσδιοριστεί χωρίς καμιά καθυστέρηση, αυτός επιτρέπεται να αντικαταστήσει τον αρχικό Λίμπερο αμέσως και κατευθείαν στον κυρίως αγωνιστικό χώρο. Όμως, αν ο Λίμπερο στον κυρίως αγωνιστικό χώρο </a:t>
            </a:r>
            <a:r>
              <a:rPr lang="el-GR" sz="3000" b="1" dirty="0">
                <a:solidFill>
                  <a:srgbClr val="FF0000"/>
                </a:solidFill>
                <a:latin typeface="Tahoma" panose="020B0604030504040204" pitchFamily="34" charset="0"/>
                <a:ea typeface="Tahoma" panose="020B0604030504040204" pitchFamily="34" charset="0"/>
                <a:cs typeface="Tahoma" panose="020B0604030504040204" pitchFamily="34" charset="0"/>
              </a:rPr>
              <a:t>δηλωθεί ανίκανος </a:t>
            </a:r>
            <a:r>
              <a:rPr lang="el-GR" sz="3000" dirty="0">
                <a:solidFill>
                  <a:srgbClr val="0000FF"/>
                </a:solidFill>
                <a:latin typeface="Tahoma" panose="020B0604030504040204" pitchFamily="34" charset="0"/>
                <a:ea typeface="Tahoma" panose="020B0604030504040204" pitchFamily="34" charset="0"/>
                <a:cs typeface="Tahoma" panose="020B0604030504040204" pitchFamily="34" charset="0"/>
              </a:rPr>
              <a:t>να αγωνιστεί, πρώτα πρέπει να ξαναμπεί στον κυρίως αγωνιστικό χώρο ο παίκτης που αντικαταστάθηκε από τον Λίμπερο και μετά από μία ολοκληρωμένη φάση, ο νέος επαναπροσδιορισμένος Λίμπερο έχει το δικαίωμα να αντικαταστήσει οποιονδήποτε παίκτη της πίσω ζώνης.  </a:t>
            </a:r>
            <a:endParaRPr lang="el-GR" sz="3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192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908720"/>
            <a:ext cx="8208913" cy="5078313"/>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2.5</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600" dirty="0">
                <a:latin typeface="Tahoma" panose="020B0604030504040204" pitchFamily="34" charset="0"/>
                <a:ea typeface="Tahoma" panose="020B0604030504040204" pitchFamily="34" charset="0"/>
                <a:cs typeface="Tahoma" panose="020B0604030504040204" pitchFamily="34" charset="0"/>
              </a:rPr>
              <a:t>… Μια κόρνα πρέπει επίσης να έχει εγκατασταθεί στο τραπέζι του σημειωτή, για να επισημαίνονται σφάλματα περιστροφής, αιτήματα </a:t>
            </a:r>
            <a:r>
              <a:rPr lang="el-GR" sz="3600" b="1" dirty="0">
                <a:latin typeface="Tahoma" panose="020B0604030504040204" pitchFamily="34" charset="0"/>
                <a:ea typeface="Tahoma" panose="020B0604030504040204" pitchFamily="34" charset="0"/>
                <a:cs typeface="Tahoma" panose="020B0604030504040204" pitchFamily="34" charset="0"/>
              </a:rPr>
              <a:t>για έλεγχο αποφάσεων διαιτητών (</a:t>
            </a:r>
            <a:r>
              <a:rPr lang="el-GR" sz="3600" b="1" dirty="0" err="1">
                <a:latin typeface="Tahoma" panose="020B0604030504040204" pitchFamily="34" charset="0"/>
                <a:ea typeface="Tahoma" panose="020B0604030504040204" pitchFamily="34" charset="0"/>
                <a:cs typeface="Tahoma" panose="020B0604030504040204" pitchFamily="34" charset="0"/>
              </a:rPr>
              <a:t>Challenge</a:t>
            </a:r>
            <a:r>
              <a:rPr lang="el-GR" sz="3600" b="1" dirty="0">
                <a:latin typeface="Tahoma" panose="020B0604030504040204" pitchFamily="34" charset="0"/>
                <a:ea typeface="Tahoma" panose="020B0604030504040204" pitchFamily="34" charset="0"/>
                <a:cs typeface="Tahoma" panose="020B0604030504040204" pitchFamily="34" charset="0"/>
              </a:rPr>
              <a:t>),</a:t>
            </a:r>
            <a:r>
              <a:rPr lang="el-GR" sz="3600" dirty="0">
                <a:latin typeface="Tahoma" panose="020B0604030504040204" pitchFamily="34" charset="0"/>
                <a:ea typeface="Tahoma" panose="020B0604030504040204" pitchFamily="34" charset="0"/>
                <a:cs typeface="Tahoma" panose="020B0604030504040204" pitchFamily="34" charset="0"/>
              </a:rPr>
              <a:t> Τεχνικά Τάιμ Άουτ (αν εφαρμόζονται) και αιτήματα για αλλαγή</a:t>
            </a:r>
            <a:r>
              <a:rPr lang="el-GR" sz="3600" dirty="0" smtClean="0">
                <a:latin typeface="Tahoma" panose="020B0604030504040204" pitchFamily="34" charset="0"/>
                <a:ea typeface="Tahoma" panose="020B0604030504040204" pitchFamily="34" charset="0"/>
                <a:cs typeface="Tahoma" panose="020B0604030504040204" pitchFamily="34" charset="0"/>
              </a:rPr>
              <a:t>. (σφάλματα Λίμπερο, διαγράφηκε)</a:t>
            </a:r>
            <a:endParaRPr lang="el-GR" sz="3600" dirty="0">
              <a:latin typeface="Tahoma" panose="020B0604030504040204" pitchFamily="34" charset="0"/>
              <a:ea typeface="Tahoma" panose="020B0604030504040204" pitchFamily="34" charset="0"/>
              <a:cs typeface="Tahoma" panose="020B0604030504040204" pitchFamily="34" charset="0"/>
            </a:endParaRPr>
          </a:p>
        </p:txBody>
      </p:sp>
      <p:cxnSp>
        <p:nvCxnSpPr>
          <p:cNvPr id="9" name="Ευθεία γραμμή σύνδεσης 8"/>
          <p:cNvCxnSpPr/>
          <p:nvPr/>
        </p:nvCxnSpPr>
        <p:spPr>
          <a:xfrm>
            <a:off x="3851920" y="5157192"/>
            <a:ext cx="216024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Έλλειψη 7"/>
          <p:cNvSpPr/>
          <p:nvPr/>
        </p:nvSpPr>
        <p:spPr>
          <a:xfrm>
            <a:off x="522772" y="908720"/>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Ευθεία γραμμή σύνδεσης 11"/>
          <p:cNvCxnSpPr/>
          <p:nvPr/>
        </p:nvCxnSpPr>
        <p:spPr>
          <a:xfrm>
            <a:off x="6804248" y="5085184"/>
            <a:ext cx="15841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5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45"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4500"/>
                            </p:stCondLst>
                            <p:childTnLst>
                              <p:par>
                                <p:cTn id="20" presetID="45"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anim calcmode="lin" valueType="num">
                                      <p:cBhvr>
                                        <p:cTn id="23" dur="2000" fill="hold"/>
                                        <p:tgtEl>
                                          <p:spTgt spid="12"/>
                                        </p:tgtEl>
                                        <p:attrNameLst>
                                          <p:attrName>ppt_w</p:attrName>
                                        </p:attrNameLst>
                                      </p:cBhvr>
                                      <p:tavLst>
                                        <p:tav tm="0" fmla="#ppt_w*sin(2.5*pi*$)">
                                          <p:val>
                                            <p:fltVal val="0"/>
                                          </p:val>
                                        </p:tav>
                                        <p:tav tm="100000">
                                          <p:val>
                                            <p:fltVal val="1"/>
                                          </p:val>
                                        </p:tav>
                                      </p:tavLst>
                                    </p:anim>
                                    <p:anim calcmode="lin" valueType="num">
                                      <p:cBhvr>
                                        <p:cTn id="2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7" y="332656"/>
            <a:ext cx="7848873" cy="5386090"/>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22.1</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2800" dirty="0">
                <a:solidFill>
                  <a:srgbClr val="0000FF"/>
                </a:solidFill>
                <a:latin typeface="Tahoma" panose="020B0604030504040204" pitchFamily="34" charset="0"/>
                <a:ea typeface="Tahoma" panose="020B0604030504040204" pitchFamily="34" charset="0"/>
                <a:cs typeface="Tahoma" panose="020B0604030504040204" pitchFamily="34" charset="0"/>
              </a:rPr>
              <a:t>Προκειμένου να πληροφορήσουν τις ομάδες (καθώς και τους θεατές στο γήπεδο, τους τηλεθεατές κλπ.) με ακρίβεια για τη φύση του σφάλματος που σφυρίχτηκε, οι διαιτητές πρέπει να χρησιμοποιούν την επίσημη χειροσήμανση. Μόνο αυτή η χειροσήμανση και καμία άλλη (χειροσήμανση ή τρόποι εκτέλεσής της σε εθνικό ή ατομικό επίπεδο) επιτρέπεται να χρησιμοποιείται, </a:t>
            </a:r>
            <a:r>
              <a:rPr lang="el-GR" sz="2800" b="1" dirty="0">
                <a:solidFill>
                  <a:srgbClr val="0000FF"/>
                </a:solidFill>
                <a:latin typeface="Tahoma" panose="020B0604030504040204" pitchFamily="34" charset="0"/>
                <a:ea typeface="Tahoma" panose="020B0604030504040204" pitchFamily="34" charset="0"/>
                <a:cs typeface="Tahoma" panose="020B0604030504040204" pitchFamily="34" charset="0"/>
              </a:rPr>
              <a:t>εκτός αν είναι απόλυτα αναγκαίο να προστεθεί  κάποια χειρονομία για διευκρίνιση, με στόχο την καλύτερη κατανόηση από όλους!</a:t>
            </a:r>
          </a:p>
        </p:txBody>
      </p:sp>
      <p:sp>
        <p:nvSpPr>
          <p:cNvPr id="4" name="Έλλειψη 3"/>
          <p:cNvSpPr/>
          <p:nvPr/>
        </p:nvSpPr>
        <p:spPr>
          <a:xfrm>
            <a:off x="683567" y="315279"/>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7525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5" y="404664"/>
            <a:ext cx="8356579" cy="6001643"/>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23.1 </a:t>
            </a:r>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Όταν αποφασίζει αν μια μπάλα έσκασε μέσα ή έξω, ο 1ος διαιτητής πρέπει  να αναλάβει άμεση δράση για να αποφασίσει. Πρέπει να επιβεβαιώσει κοιτάζοντας τον κριτή γραμμών, στη δικαιοδοσία του οποίου ανήκει η γραμμή, κοντά στην οποία ακούμπησε το έδαφος η μπάλα. Παρότι ο 1ος διαιτητής δεν παίζει το ρόλο του κριτή γραμμών, έχει φυσικά το δικαίωμα να επιβλέπει και ακόμα, </a:t>
            </a:r>
            <a:r>
              <a:rPr lang="el-GR" sz="3200" b="1" dirty="0">
                <a:solidFill>
                  <a:srgbClr val="FF0000"/>
                </a:solidFill>
                <a:latin typeface="Tahoma" panose="020B0604030504040204" pitchFamily="34" charset="0"/>
                <a:ea typeface="Tahoma" panose="020B0604030504040204" pitchFamily="34" charset="0"/>
                <a:cs typeface="Tahoma" panose="020B0604030504040204" pitchFamily="34" charset="0"/>
              </a:rPr>
              <a:t>την υποχρέωση, αν είναι αναγκαίο, να αλλάζει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τις αποφάσεις των συναδέλφων του.</a:t>
            </a:r>
            <a:endPar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3" name="Έλλειψη 2"/>
          <p:cNvSpPr/>
          <p:nvPr/>
        </p:nvSpPr>
        <p:spPr>
          <a:xfrm>
            <a:off x="395535" y="315279"/>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376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6219" y="980728"/>
            <a:ext cx="8208913" cy="2554545"/>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25.1</a:t>
            </a:r>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 Όλοι οι διεθνείς διαιτητές της FIVB πρέπει να </a:t>
            </a:r>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γνωρίζουν (και οι κριτές γραμμών)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πώς συμπληρώνεται το φύλλο αγώνα, και, αν παραστεί ανάγκη, πρέπει να είναι σε θέση να κάνουν τη δουλειά του σημειωτή.</a:t>
            </a:r>
            <a:endPar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Ευθεία γραμμή σύνδεσης 8"/>
          <p:cNvCxnSpPr/>
          <p:nvPr/>
        </p:nvCxnSpPr>
        <p:spPr>
          <a:xfrm>
            <a:off x="4740675" y="1772816"/>
            <a:ext cx="37444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Έλλειψη 14"/>
          <p:cNvSpPr/>
          <p:nvPr/>
        </p:nvSpPr>
        <p:spPr>
          <a:xfrm>
            <a:off x="494039" y="836712"/>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9896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6"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3568" y="260648"/>
            <a:ext cx="8208913" cy="6494085"/>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27.5</a:t>
            </a:r>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rPr>
              <a:t>Οι κριτές γραμμών πρέπει να απομακρύνονται από τις θέσεις τους κατά τη διάρκεια των Τάιμ-Άουτ και των Τεχνικών Τάιμ-Άουτ (όπου εφαρμόζονται) και να παραμένουν στις αντίστοιχες γωνίες του αγωνιστικού χώρου, πίσω από τις διαφημιστικές πινακίδες. Αν αυτό δεν είναι δυνατό κατά τη διάρκεια των διαλειμμάτων ανάμεσα στα σετ, πρέπει να στέκονται δύο-δύο στο κενό μεταξύ των διαφημιστικών πινακίδων στην πλευρά του αγωνιστικού χώρου προς τους πάγκους των ομάδων</a:t>
            </a:r>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a:t>
            </a:r>
          </a:p>
          <a:p>
            <a:pPr algn="just"/>
            <a:r>
              <a:rPr lang="el-GR" sz="3200" dirty="0" smtClean="0">
                <a:solidFill>
                  <a:srgbClr val="0000FF"/>
                </a:solidFill>
                <a:latin typeface="Tahoma" panose="020B0604030504040204" pitchFamily="34" charset="0"/>
                <a:ea typeface="Tahoma" panose="020B0604030504040204" pitchFamily="34" charset="0"/>
                <a:cs typeface="Tahoma" panose="020B0604030504040204" pitchFamily="34" charset="0"/>
              </a:rPr>
              <a:t>(Διεγράφη περιοχή ποινής)</a:t>
            </a:r>
            <a:endParaRPr lang="el-GR" sz="32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Ευθεία γραμμή σύνδεσης 7"/>
          <p:cNvCxnSpPr/>
          <p:nvPr/>
        </p:nvCxnSpPr>
        <p:spPr>
          <a:xfrm>
            <a:off x="2735796" y="6434851"/>
            <a:ext cx="327636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Έλλειψη 15"/>
          <p:cNvSpPr/>
          <p:nvPr/>
        </p:nvSpPr>
        <p:spPr>
          <a:xfrm>
            <a:off x="683568" y="267799"/>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5876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par>
                                <p:cTn id="12" presetID="26"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3568" y="836712"/>
            <a:ext cx="7920880" cy="3970318"/>
          </a:xfrm>
          <a:prstGeom prst="rect">
            <a:avLst/>
          </a:prstGeom>
          <a:pattFill prst="pct90">
            <a:fgClr>
              <a:srgbClr val="99FFCC"/>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Διαχείριση αγώνα</a:t>
            </a:r>
          </a:p>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Τα μέλη του σώματος των διαιτητών πρέπει να είναι παρόντες φορώντας τις στολές τους </a:t>
            </a:r>
            <a:r>
              <a:rPr lang="el-GR" sz="3600" dirty="0" smtClean="0">
                <a:solidFill>
                  <a:srgbClr val="0000FF"/>
                </a:solidFill>
                <a:latin typeface="Tahoma" panose="020B0604030504040204" pitchFamily="34" charset="0"/>
                <a:ea typeface="Tahoma" panose="020B0604030504040204" pitchFamily="34" charset="0"/>
                <a:cs typeface="Tahoma" panose="020B0604030504040204" pitchFamily="34" charset="0"/>
              </a:rPr>
              <a:t>τουλάχιστον 45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1 ώρα και 15 λεπτά </a:t>
            </a:r>
            <a:r>
              <a:rPr lang="el-GR" sz="3600" dirty="0">
                <a:solidFill>
                  <a:srgbClr val="0000FF"/>
                </a:solidFill>
                <a:latin typeface="Tahoma" panose="020B0604030504040204" pitchFamily="34" charset="0"/>
                <a:ea typeface="Tahoma" panose="020B0604030504040204" pitchFamily="34" charset="0"/>
                <a:cs typeface="Tahoma" panose="020B0604030504040204" pitchFamily="34" charset="0"/>
              </a:rPr>
              <a:t>πριν από την προγραμματισμένη ώρα έναρξης κάθε αγώνα.</a:t>
            </a:r>
            <a:endPar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cxnSp>
        <p:nvCxnSpPr>
          <p:cNvPr id="5" name="Ευθεία γραμμή σύνδεσης 4"/>
          <p:cNvCxnSpPr/>
          <p:nvPr/>
        </p:nvCxnSpPr>
        <p:spPr>
          <a:xfrm>
            <a:off x="3275856" y="3320741"/>
            <a:ext cx="7920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Έλλειψη 9"/>
          <p:cNvSpPr/>
          <p:nvPr/>
        </p:nvSpPr>
        <p:spPr>
          <a:xfrm>
            <a:off x="476694" y="126876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308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297" y="332656"/>
            <a:ext cx="8856984" cy="6186309"/>
          </a:xfrm>
          <a:prstGeom prst="rect">
            <a:avLst/>
          </a:prstGeom>
          <a:pattFill prst="pct90">
            <a:fgClr>
              <a:srgbClr val="FFFF00"/>
            </a:fgClr>
            <a:bgClr>
              <a:srgbClr val="99FFCC"/>
            </a:bgClr>
          </a:pattFill>
          <a:ln w="25400">
            <a:solidFill>
              <a:srgbClr val="0000FF"/>
            </a:solidFill>
          </a:ln>
        </p:spPr>
        <p:txBody>
          <a:bodyPr wrap="square" rtlCol="0">
            <a:spAutoFit/>
          </a:bodyPr>
          <a:lstStyle/>
          <a:p>
            <a:pPr algn="just"/>
            <a:r>
              <a:rPr lang="el-GR"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2.3</a:t>
            </a:r>
            <a:r>
              <a:rPr lang="el-GR" sz="3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Αν οι ομάδες είναι έτοιμες να μπουν στον κυρίως αγωνιστικό χώρο, πριν τελειώσει το Τάιμ Άουτ ή το Τεχνικό Τάιμ Άουτ (όπου εφαρμόζονται), ο 2ος διαιτητής πρέπει να επιτρέψει στους παίκτες να πάρουν τη θέση τους και να περιμένουν εκεί, μέχρι να τελειώσουν τα 30 ή τα 60 δευτερόλεπτα. Στη συνέχεια, ο 1ος διαιτητής θα σφυρίξει για σερβίς.</a:t>
            </a:r>
          </a:p>
        </p:txBody>
      </p:sp>
      <p:sp>
        <p:nvSpPr>
          <p:cNvPr id="6" name="Έλλειψη 5"/>
          <p:cNvSpPr/>
          <p:nvPr/>
        </p:nvSpPr>
        <p:spPr>
          <a:xfrm>
            <a:off x="0" y="188640"/>
            <a:ext cx="125458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9895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692696"/>
            <a:ext cx="7992888" cy="4524315"/>
          </a:xfrm>
          <a:prstGeom prst="rect">
            <a:avLst/>
          </a:prstGeom>
          <a:pattFill prst="pct90">
            <a:fgClr>
              <a:srgbClr val="FFFF00"/>
            </a:fgClr>
            <a:bgClr>
              <a:srgbClr val="99FFCC"/>
            </a:bgClr>
          </a:pattFill>
          <a:ln w="25400">
            <a:solidFill>
              <a:srgbClr val="0000FF"/>
            </a:solidFill>
          </a:ln>
        </p:spPr>
        <p:txBody>
          <a:bodyPr wrap="square" rtlCol="0">
            <a:spAutoFit/>
          </a:bodyPr>
          <a:lstStyle/>
          <a:p>
            <a:pPr algn="just"/>
            <a:r>
              <a:rPr lang="el-GR" sz="3600" b="1" dirty="0">
                <a:solidFill>
                  <a:srgbClr val="0000FF"/>
                </a:solidFill>
                <a:latin typeface="Tahoma" panose="020B0604030504040204" pitchFamily="34" charset="0"/>
                <a:ea typeface="Tahoma" panose="020B0604030504040204" pitchFamily="34" charset="0"/>
                <a:cs typeface="Tahoma" panose="020B0604030504040204" pitchFamily="34" charset="0"/>
              </a:rPr>
              <a:t>… Το Πρωτόκολλο Αγώνων είναι πιθανό να διαφέρει για διαφορετικές διοργανώσεις. Επομένως, συνιστάται ανεπιφύλακτα στους διαιτητές να το μελετούν προσεκτικά πριν από την αντίστοιχη διοργάνωση και να το ακολουθούν στους αγώνες.</a:t>
            </a:r>
          </a:p>
        </p:txBody>
      </p:sp>
    </p:spTree>
    <p:extLst>
      <p:ext uri="{BB962C8B-B14F-4D97-AF65-F5344CB8AC3E}">
        <p14:creationId xmlns:p14="http://schemas.microsoft.com/office/powerpoint/2010/main" val="362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692696"/>
            <a:ext cx="7992888" cy="6001643"/>
          </a:xfrm>
          <a:prstGeom prst="rect">
            <a:avLst/>
          </a:prstGeom>
          <a:pattFill prst="pct90">
            <a:fgClr>
              <a:srgbClr val="FFFF00"/>
            </a:fgClr>
            <a:bgClr>
              <a:srgbClr val="99FFCC"/>
            </a:bgClr>
          </a:pattFill>
          <a:ln w="25400">
            <a:solidFill>
              <a:srgbClr val="0000FF"/>
            </a:solidFill>
          </a:ln>
        </p:spPr>
        <p:txBody>
          <a:bodyPr wrap="square" rtlCol="0">
            <a:spAutoFit/>
          </a:bodyPr>
          <a:lstStyle/>
          <a:p>
            <a:pPr algn="just"/>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Σχόλια για τη διαιτησία</a:t>
            </a:r>
          </a:p>
          <a:p>
            <a:pPr algn="just"/>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Μετά τη λήξη του αγώνα θα λαμβάνει χώρα στα αποδυτήρια των διαιτητών μια σύντομη ενημερωτική συνάντηση, όπου ο Παρατηρητής Διαιτησίας (</a:t>
            </a:r>
            <a:r>
              <a:rPr lang="el-GR" sz="3200" b="1" dirty="0" err="1">
                <a:solidFill>
                  <a:srgbClr val="0000FF"/>
                </a:solidFill>
                <a:latin typeface="Tahoma" panose="020B0604030504040204" pitchFamily="34" charset="0"/>
                <a:ea typeface="Tahoma" panose="020B0604030504040204" pitchFamily="34" charset="0"/>
                <a:cs typeface="Tahoma" panose="020B0604030504040204" pitchFamily="34" charset="0"/>
              </a:rPr>
              <a:t>Referee</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l-GR" sz="3200" b="1" dirty="0" err="1">
                <a:solidFill>
                  <a:srgbClr val="0000FF"/>
                </a:solidFill>
                <a:latin typeface="Tahoma" panose="020B0604030504040204" pitchFamily="34" charset="0"/>
                <a:ea typeface="Tahoma" panose="020B0604030504040204" pitchFamily="34" charset="0"/>
                <a:cs typeface="Tahoma" panose="020B0604030504040204" pitchFamily="34" charset="0"/>
              </a:rPr>
              <a:t>Coach</a:t>
            </a:r>
            <a:r>
              <a:rPr lang="el-GR" sz="3200" b="1" dirty="0">
                <a:solidFill>
                  <a:srgbClr val="0000FF"/>
                </a:solidFill>
                <a:latin typeface="Tahoma" panose="020B0604030504040204" pitchFamily="34" charset="0"/>
                <a:ea typeface="Tahoma" panose="020B0604030504040204" pitchFamily="34" charset="0"/>
                <a:cs typeface="Tahoma" panose="020B0604030504040204" pitchFamily="34" charset="0"/>
              </a:rPr>
              <a:t>) θα παρέχει ανατροφοδότηση σχετικά με την επίδοση των διαιτητών, ενώ και οι διαιτητές πρέπει να αυτό-αξιολογούνται σχετικά με το πού τα πήγαν καλά και τι μπορούν να βελτιώσουν.</a:t>
            </a:r>
          </a:p>
        </p:txBody>
      </p:sp>
    </p:spTree>
    <p:extLst>
      <p:ext uri="{BB962C8B-B14F-4D97-AF65-F5344CB8AC3E}">
        <p14:creationId xmlns:p14="http://schemas.microsoft.com/office/powerpoint/2010/main" val="345289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3861048"/>
            <a:ext cx="7848872" cy="2520280"/>
          </a:xfrm>
          <a:prstGeom prst="rect">
            <a:avLst/>
          </a:prstGeom>
          <a:noFill/>
          <a:scene3d>
            <a:camera prst="orthographicFront"/>
            <a:lightRig rig="threePt" dir="t"/>
          </a:scene3d>
          <a:sp3d z="139700"/>
        </p:spPr>
        <p:txBody>
          <a:bodyPr wrap="none" lIns="91440" tIns="45720" rIns="91440" bIns="45720">
            <a:prstTxWarp prst="textArchUp">
              <a:avLst/>
            </a:prstTxWarp>
            <a:spAutoFit/>
            <a:scene3d>
              <a:camera prst="orthographicFront"/>
              <a:lightRig rig="soft" dir="tl">
                <a:rot lat="0" lon="0" rev="0"/>
              </a:lightRig>
            </a:scene3d>
            <a:sp3d extrusionH="57150" contourW="25400" prstMaterial="matte">
              <a:bevelT w="25400" h="55880" prst="softRound"/>
              <a:contourClr>
                <a:schemeClr val="accent2">
                  <a:tint val="20000"/>
                </a:schemeClr>
              </a:contourClr>
            </a:sp3d>
          </a:bodyPr>
          <a:lstStyle/>
          <a:p>
            <a:pPr algn="ctr"/>
            <a:r>
              <a:rPr lang="el-GR" sz="5400" b="1" cap="none" spc="50" dirty="0" smtClean="0">
                <a:ln w="11430">
                  <a:solidFill>
                    <a:srgbClr val="0000FF"/>
                  </a:solidFill>
                </a:ln>
                <a:solidFill>
                  <a:srgbClr val="0000FF"/>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Ευχαριστούμε για την προσοχή σας</a:t>
            </a:r>
          </a:p>
          <a:p>
            <a:pPr algn="ctr"/>
            <a:endParaRPr lang="el-GR" sz="5400" b="1" spc="50" dirty="0" smtClean="0">
              <a:ln w="11430">
                <a:solidFill>
                  <a:srgbClr val="0000FF"/>
                </a:solidFill>
              </a:ln>
              <a:solidFill>
                <a:srgbClr val="0000FF"/>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el-GR" sz="5400" b="1" spc="50" dirty="0">
              <a:ln w="11430">
                <a:solidFill>
                  <a:srgbClr val="0000FF"/>
                </a:solidFill>
              </a:ln>
              <a:solidFill>
                <a:srgbClr val="0000FF"/>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el-GR" sz="5400" b="1" spc="50" dirty="0" smtClean="0">
                <a:ln w="11430">
                  <a:solidFill>
                    <a:srgbClr val="0000FF"/>
                  </a:solidFill>
                </a:ln>
                <a:solidFill>
                  <a:srgbClr val="0000FF"/>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rPr>
              <a:t>ΚΕΔ/ΕΟΠΕ</a:t>
            </a:r>
            <a:endParaRPr lang="el-GR" sz="5400" b="1" cap="none" spc="50" dirty="0">
              <a:ln w="11430">
                <a:solidFill>
                  <a:srgbClr val="0000FF"/>
                </a:solidFill>
              </a:ln>
              <a:solidFill>
                <a:srgbClr val="0000FF"/>
              </a:solidFill>
              <a:effectLst>
                <a:outerShdw blurRad="76200" dist="50800" dir="5400000" algn="tl" rotWithShape="0">
                  <a:srgbClr val="000000">
                    <a:alpha val="65000"/>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2194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3140968"/>
            <a:ext cx="8028892" cy="1200329"/>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3.3</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600" dirty="0">
                <a:latin typeface="Tahoma" panose="020B0604030504040204" pitchFamily="34" charset="0"/>
                <a:ea typeface="Tahoma" panose="020B0604030504040204" pitchFamily="34" charset="0"/>
                <a:cs typeface="Tahoma" panose="020B0604030504040204" pitchFamily="34" charset="0"/>
              </a:rPr>
              <a:t>Μόνο μπάλες με την έγκριση της FIVB πρέπει να </a:t>
            </a:r>
            <a:r>
              <a:rPr lang="el-GR" sz="3600" dirty="0" smtClean="0">
                <a:latin typeface="Tahoma" panose="020B0604030504040204" pitchFamily="34" charset="0"/>
                <a:ea typeface="Tahoma" panose="020B0604030504040204" pitchFamily="34" charset="0"/>
                <a:cs typeface="Tahoma" panose="020B0604030504040204" pitchFamily="34" charset="0"/>
              </a:rPr>
              <a:t>χρησιμοποιούνται… </a:t>
            </a:r>
            <a:endParaRPr lang="el-GR" sz="36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503548" y="404664"/>
            <a:ext cx="8136904" cy="2616101"/>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2.6</a:t>
            </a:r>
            <a:r>
              <a:rPr lang="el-GR" sz="3600" dirty="0">
                <a:latin typeface="Tahoma" panose="020B0604030504040204" pitchFamily="34" charset="0"/>
                <a:ea typeface="Tahoma" panose="020B0604030504040204" pitchFamily="34" charset="0"/>
                <a:cs typeface="Tahoma" panose="020B0604030504040204" pitchFamily="34" charset="0"/>
              </a:rPr>
              <a:t> </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200" dirty="0">
                <a:latin typeface="Tahoma" panose="020B0604030504040204" pitchFamily="34" charset="0"/>
                <a:ea typeface="Tahoma" panose="020B0604030504040204" pitchFamily="34" charset="0"/>
                <a:cs typeface="Tahoma" panose="020B0604030504040204" pitchFamily="34" charset="0"/>
              </a:rPr>
              <a:t>… Οι οργανωτές πρέπει επίσης να έχουν διαθέσιμες δύο εφεδρικές αντένες και ένα εφεδρικό φιλέ κάτω από το τραπέζι του σημειωτή </a:t>
            </a:r>
            <a:r>
              <a:rPr lang="el-GR" sz="3200" b="1" dirty="0">
                <a:latin typeface="Tahoma" panose="020B0604030504040204" pitchFamily="34" charset="0"/>
                <a:ea typeface="Tahoma" panose="020B0604030504040204" pitchFamily="34" charset="0"/>
                <a:cs typeface="Tahoma" panose="020B0604030504040204" pitchFamily="34" charset="0"/>
              </a:rPr>
              <a:t>ή κοντά στον αγωνιστικό χώρο.</a:t>
            </a:r>
          </a:p>
        </p:txBody>
      </p:sp>
      <p:cxnSp>
        <p:nvCxnSpPr>
          <p:cNvPr id="9" name="Ευθεία γραμμή σύνδεσης 8"/>
          <p:cNvCxnSpPr/>
          <p:nvPr/>
        </p:nvCxnSpPr>
        <p:spPr>
          <a:xfrm>
            <a:off x="2061512" y="3451836"/>
            <a:ext cx="65789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503548" y="4005064"/>
            <a:ext cx="802889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836" y="4869160"/>
            <a:ext cx="8136904" cy="1754326"/>
          </a:xfrm>
          <a:prstGeom prst="rect">
            <a:avLst/>
          </a:prstGeom>
          <a:pattFill prst="pct90">
            <a:fgClr>
              <a:srgbClr val="FFFF00"/>
            </a:fgClr>
            <a:bgClr>
              <a:srgbClr val="FFFF00"/>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Στην Ελλάδα χρησιμοποιούμε τις μπάλες, που αναφέρονται στην γενική προκήρυξη</a:t>
            </a:r>
            <a: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Έλλειψη 21"/>
          <p:cNvSpPr/>
          <p:nvPr/>
        </p:nvSpPr>
        <p:spPr>
          <a:xfrm>
            <a:off x="539553" y="409554"/>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Έλλειψη 22"/>
          <p:cNvSpPr/>
          <p:nvPr/>
        </p:nvSpPr>
        <p:spPr>
          <a:xfrm>
            <a:off x="626836" y="3030051"/>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2883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4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par>
                          <p:cTn id="31" fill="hold">
                            <p:stCondLst>
                              <p:cond delay="6000"/>
                            </p:stCondLst>
                            <p:childTnLst>
                              <p:par>
                                <p:cTn id="32" presetID="6" presetClass="entr" presetSubtype="16"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9551" y="404664"/>
            <a:ext cx="8136905" cy="5570756"/>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4.1</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200" dirty="0">
                <a:latin typeface="Tahoma" panose="020B0604030504040204" pitchFamily="34" charset="0"/>
                <a:ea typeface="Tahoma" panose="020B0604030504040204" pitchFamily="34" charset="0"/>
                <a:cs typeface="Tahoma" panose="020B0604030504040204" pitchFamily="34" charset="0"/>
              </a:rPr>
              <a:t>Τα μέλη της ομάδας που συμμετέχουν στην επίσημη κοινή προθέρμανση πρέπει κατά βάση να βρίσκονται στην πλευρά της δικής τους αγωνιστικής περιοχής. Κατά τη διάρκεια της επίσημης προθέρμανσης στο φιλέ, επιτρέπεται να παραμένουν στην πλευρά της αγωνιστικής περιοχής των αντιπάλων κοντά στο φιλέ, </a:t>
            </a:r>
            <a:r>
              <a:rPr lang="el-GR" sz="3200" b="1" dirty="0">
                <a:latin typeface="Tahoma" panose="020B0604030504040204" pitchFamily="34" charset="0"/>
                <a:ea typeface="Tahoma" panose="020B0604030504040204" pitchFamily="34" charset="0"/>
                <a:cs typeface="Tahoma" panose="020B0604030504040204" pitchFamily="34" charset="0"/>
              </a:rPr>
              <a:t>για την πρόληψη ατυχημάτων με μπάλες που θα ξεφύγουν,</a:t>
            </a:r>
            <a:r>
              <a:rPr lang="el-GR" sz="3200" dirty="0">
                <a:latin typeface="Tahoma" panose="020B0604030504040204" pitchFamily="34" charset="0"/>
                <a:ea typeface="Tahoma" panose="020B0604030504040204" pitchFamily="34" charset="0"/>
                <a:cs typeface="Tahoma" panose="020B0604030504040204" pitchFamily="34" charset="0"/>
              </a:rPr>
              <a:t> χωρίς όμως να ενοχλούν τους αντίπαλους παίκτες. </a:t>
            </a:r>
          </a:p>
        </p:txBody>
      </p:sp>
      <p:sp>
        <p:nvSpPr>
          <p:cNvPr id="11" name="Έλλειψη 10"/>
          <p:cNvSpPr/>
          <p:nvPr/>
        </p:nvSpPr>
        <p:spPr>
          <a:xfrm>
            <a:off x="539551" y="404664"/>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004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11560" y="692696"/>
            <a:ext cx="8136904" cy="2308324"/>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4.6</a:t>
            </a:r>
            <a:r>
              <a:rPr lang="el-GR" sz="3600" dirty="0" smtClean="0">
                <a:latin typeface="Tahoma" panose="020B0604030504040204" pitchFamily="34" charset="0"/>
                <a:ea typeface="Tahoma" panose="020B0604030504040204" pitchFamily="34" charset="0"/>
                <a:cs typeface="Tahoma" panose="020B0604030504040204" pitchFamily="34" charset="0"/>
              </a:rPr>
              <a:t> Αν </a:t>
            </a:r>
            <a:r>
              <a:rPr lang="el-GR" sz="3600" dirty="0">
                <a:latin typeface="Tahoma" panose="020B0604030504040204" pitchFamily="34" charset="0"/>
                <a:ea typeface="Tahoma" panose="020B0604030504040204" pitchFamily="34" charset="0"/>
                <a:cs typeface="Tahoma" panose="020B0604030504040204" pitchFamily="34" charset="0"/>
              </a:rPr>
              <a:t>ομάδες εμφανιστούν με στολές ίδιου χρώματος, η ομάδα που αναγράφεται πρώτη στο Φ.Α (πριν την κλήρωση</a:t>
            </a:r>
            <a:r>
              <a:rPr lang="el-GR" sz="3600" dirty="0" smtClean="0">
                <a:latin typeface="Tahoma" panose="020B0604030504040204" pitchFamily="34" charset="0"/>
                <a:ea typeface="Tahoma" panose="020B0604030504040204" pitchFamily="34" charset="0"/>
                <a:cs typeface="Tahoma" panose="020B0604030504040204" pitchFamily="34" charset="0"/>
              </a:rPr>
              <a:t>), πρέπει </a:t>
            </a:r>
            <a:r>
              <a:rPr lang="el-GR" sz="3600" dirty="0">
                <a:latin typeface="Tahoma" panose="020B0604030504040204" pitchFamily="34" charset="0"/>
                <a:ea typeface="Tahoma" panose="020B0604030504040204" pitchFamily="34" charset="0"/>
                <a:cs typeface="Tahoma" panose="020B0604030504040204" pitchFamily="34" charset="0"/>
              </a:rPr>
              <a:t>να αλλάξει στολή.</a:t>
            </a:r>
          </a:p>
        </p:txBody>
      </p:sp>
      <p:cxnSp>
        <p:nvCxnSpPr>
          <p:cNvPr id="18" name="Ευθεία γραμμή σύνδεσης 17"/>
          <p:cNvCxnSpPr/>
          <p:nvPr/>
        </p:nvCxnSpPr>
        <p:spPr>
          <a:xfrm>
            <a:off x="1619672" y="1016732"/>
            <a:ext cx="7128792" cy="360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719572" y="1578820"/>
            <a:ext cx="79208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p:cNvCxnSpPr/>
          <p:nvPr/>
        </p:nvCxnSpPr>
        <p:spPr>
          <a:xfrm>
            <a:off x="719572" y="2132856"/>
            <a:ext cx="79208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Έλλειψη 11"/>
          <p:cNvSpPr/>
          <p:nvPr/>
        </p:nvSpPr>
        <p:spPr>
          <a:xfrm>
            <a:off x="622106" y="630704"/>
            <a:ext cx="864096" cy="77205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6" name="Ευθεία γραμμή σύνδεσης 15"/>
          <p:cNvCxnSpPr/>
          <p:nvPr/>
        </p:nvCxnSpPr>
        <p:spPr>
          <a:xfrm>
            <a:off x="622106" y="2708920"/>
            <a:ext cx="733427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1560" y="3356992"/>
            <a:ext cx="8136904" cy="2308324"/>
          </a:xfrm>
          <a:prstGeom prst="rect">
            <a:avLst/>
          </a:prstGeom>
          <a:pattFill prst="pct90">
            <a:fgClr>
              <a:srgbClr val="FFFF00"/>
            </a:fgClr>
            <a:bgClr>
              <a:srgbClr val="FFFF00"/>
            </a:bgClr>
          </a:pattFill>
          <a:ln>
            <a:solidFill>
              <a:schemeClr val="tx1"/>
            </a:solidFill>
          </a:ln>
        </p:spPr>
        <p:txBody>
          <a:bodyPr wrap="square" rtlCol="0">
            <a:spAutoFit/>
          </a:bodyPr>
          <a:lstStyle/>
          <a:p>
            <a:pPr algn="just"/>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Στην Ελλάδα, αλλάζει εμφάνιση η γηπεδούχος ομάδας ή οι ομάδες φοράνε εμφάνιση, σύμφωνα με το πρόγραμμα της διοργανώτριας</a:t>
            </a:r>
            <a:r>
              <a:rPr 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el-GR"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25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5"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anim calcmode="lin" valueType="num">
                                      <p:cBhvr>
                                        <p:cTn id="16" dur="2000" fill="hold"/>
                                        <p:tgtEl>
                                          <p:spTgt spid="18"/>
                                        </p:tgtEl>
                                        <p:attrNameLst>
                                          <p:attrName>ppt_w</p:attrName>
                                        </p:attrNameLst>
                                      </p:cBhvr>
                                      <p:tavLst>
                                        <p:tav tm="0" fmla="#ppt_w*sin(2.5*pi*$)">
                                          <p:val>
                                            <p:fltVal val="0"/>
                                          </p:val>
                                        </p:tav>
                                        <p:tav tm="100000">
                                          <p:val>
                                            <p:fltVal val="1"/>
                                          </p:val>
                                        </p:tav>
                                      </p:tavLst>
                                    </p:anim>
                                    <p:anim calcmode="lin" valueType="num">
                                      <p:cBhvr>
                                        <p:cTn id="17" dur="2000" fill="hold"/>
                                        <p:tgtEl>
                                          <p:spTgt spid="18"/>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ppt_w</p:attrName>
                                        </p:attrNameLst>
                                      </p:cBhvr>
                                      <p:tavLst>
                                        <p:tav tm="0" fmla="#ppt_w*sin(2.5*pi*$)">
                                          <p:val>
                                            <p:fltVal val="0"/>
                                          </p:val>
                                        </p:tav>
                                        <p:tav tm="100000">
                                          <p:val>
                                            <p:fltVal val="1"/>
                                          </p:val>
                                        </p:tav>
                                      </p:tavLst>
                                    </p:anim>
                                    <p:anim calcmode="lin" valueType="num">
                                      <p:cBhvr>
                                        <p:cTn id="22" dur="2000" fill="hold"/>
                                        <p:tgtEl>
                                          <p:spTgt spid="19"/>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anim calcmode="lin" valueType="num">
                                      <p:cBhvr>
                                        <p:cTn id="26" dur="2000" fill="hold"/>
                                        <p:tgtEl>
                                          <p:spTgt spid="20"/>
                                        </p:tgtEl>
                                        <p:attrNameLst>
                                          <p:attrName>ppt_w</p:attrName>
                                        </p:attrNameLst>
                                      </p:cBhvr>
                                      <p:tavLst>
                                        <p:tav tm="0" fmla="#ppt_w*sin(2.5*pi*$)">
                                          <p:val>
                                            <p:fltVal val="0"/>
                                          </p:val>
                                        </p:tav>
                                        <p:tav tm="100000">
                                          <p:val>
                                            <p:fltVal val="1"/>
                                          </p:val>
                                        </p:tav>
                                      </p:tavLst>
                                    </p:anim>
                                    <p:anim calcmode="lin" valueType="num">
                                      <p:cBhvr>
                                        <p:cTn id="27" dur="2000" fill="hold"/>
                                        <p:tgtEl>
                                          <p:spTgt spid="20"/>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anim calcmode="lin" valueType="num">
                                      <p:cBhvr>
                                        <p:cTn id="31" dur="2000" fill="hold"/>
                                        <p:tgtEl>
                                          <p:spTgt spid="16"/>
                                        </p:tgtEl>
                                        <p:attrNameLst>
                                          <p:attrName>ppt_w</p:attrName>
                                        </p:attrNameLst>
                                      </p:cBhvr>
                                      <p:tavLst>
                                        <p:tav tm="0" fmla="#ppt_w*sin(2.5*pi*$)">
                                          <p:val>
                                            <p:fltVal val="0"/>
                                          </p:val>
                                        </p:tav>
                                        <p:tav tm="100000">
                                          <p:val>
                                            <p:fltVal val="1"/>
                                          </p:val>
                                        </p:tav>
                                      </p:tavLst>
                                    </p:anim>
                                    <p:anim calcmode="lin" valueType="num">
                                      <p:cBhvr>
                                        <p:cTn id="32" dur="2000" fill="hold"/>
                                        <p:tgtEl>
                                          <p:spTgt spid="16"/>
                                        </p:tgtEl>
                                        <p:attrNameLst>
                                          <p:attrName>ppt_h</p:attrName>
                                        </p:attrNameLst>
                                      </p:cBhvr>
                                      <p:tavLst>
                                        <p:tav tm="0">
                                          <p:val>
                                            <p:strVal val="#ppt_h"/>
                                          </p:val>
                                        </p:tav>
                                        <p:tav tm="100000">
                                          <p:val>
                                            <p:strVal val="#ppt_h"/>
                                          </p:val>
                                        </p:tav>
                                      </p:tavLst>
                                    </p:anim>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603845"/>
            <a:ext cx="8073394" cy="5632311"/>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5.4</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600" dirty="0">
                <a:latin typeface="Tahoma" panose="020B0604030504040204" pitchFamily="34" charset="0"/>
                <a:ea typeface="Tahoma" panose="020B0604030504040204" pitchFamily="34" charset="0"/>
                <a:cs typeface="Tahoma" panose="020B0604030504040204" pitchFamily="34" charset="0"/>
              </a:rPr>
              <a:t>Ο προπονητής δεν έχει δικαίωμα να παρενοχλήσει τον αγώνα ή το έργο των μελών του διαιτητικού σώματος (διαιτητές, κριτές γραμμών). Ο προπονητής δεν έχει το δικαίωμα να εισέλθει στον κυρίως αγωνιστικό χώρο </a:t>
            </a:r>
            <a:r>
              <a:rPr lang="el-GR" sz="3600" dirty="0" smtClean="0">
                <a:latin typeface="Tahoma" panose="020B0604030504040204" pitchFamily="34" charset="0"/>
                <a:ea typeface="Tahoma" panose="020B0604030504040204" pitchFamily="34" charset="0"/>
                <a:cs typeface="Tahoma" panose="020B0604030504040204" pitchFamily="34" charset="0"/>
              </a:rPr>
              <a:t>ή να πλησιάσει την πλάγια γραμμή για </a:t>
            </a:r>
            <a:r>
              <a:rPr lang="el-GR" sz="3600" dirty="0">
                <a:latin typeface="Tahoma" panose="020B0604030504040204" pitchFamily="34" charset="0"/>
                <a:ea typeface="Tahoma" panose="020B0604030504040204" pitchFamily="34" charset="0"/>
                <a:cs typeface="Tahoma" panose="020B0604030504040204" pitchFamily="34" charset="0"/>
              </a:rPr>
              <a:t>οποιονδήποτε λόγο, εκτός αν πρόκειται να βοηθήσει έναν τραυματισμένο παίκτη. </a:t>
            </a:r>
          </a:p>
        </p:txBody>
      </p:sp>
      <p:cxnSp>
        <p:nvCxnSpPr>
          <p:cNvPr id="17" name="Ευθεία γραμμή σύνδεσης 16"/>
          <p:cNvCxnSpPr/>
          <p:nvPr/>
        </p:nvCxnSpPr>
        <p:spPr>
          <a:xfrm>
            <a:off x="683568" y="4221088"/>
            <a:ext cx="3240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2987824" y="4255955"/>
            <a:ext cx="475252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Έλλειψη 9"/>
          <p:cNvSpPr/>
          <p:nvPr/>
        </p:nvSpPr>
        <p:spPr>
          <a:xfrm>
            <a:off x="519110" y="476672"/>
            <a:ext cx="99756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558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6"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80">
                                          <p:stCondLst>
                                            <p:cond delay="0"/>
                                          </p:stCondLst>
                                        </p:cTn>
                                        <p:tgtEl>
                                          <p:spTgt spid="17"/>
                                        </p:tgtEl>
                                      </p:cBhvr>
                                    </p:animEffect>
                                    <p:anim calcmode="lin" valueType="num">
                                      <p:cBhvr>
                                        <p:cTn id="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 dur="26">
                                          <p:stCondLst>
                                            <p:cond delay="650"/>
                                          </p:stCondLst>
                                        </p:cTn>
                                        <p:tgtEl>
                                          <p:spTgt spid="17"/>
                                        </p:tgtEl>
                                      </p:cBhvr>
                                      <p:to x="100000" y="60000"/>
                                    </p:animScale>
                                    <p:animScale>
                                      <p:cBhvr>
                                        <p:cTn id="22" dur="166" decel="50000">
                                          <p:stCondLst>
                                            <p:cond delay="676"/>
                                          </p:stCondLst>
                                        </p:cTn>
                                        <p:tgtEl>
                                          <p:spTgt spid="17"/>
                                        </p:tgtEl>
                                      </p:cBhvr>
                                      <p:to x="100000" y="100000"/>
                                    </p:animScale>
                                    <p:animScale>
                                      <p:cBhvr>
                                        <p:cTn id="23" dur="26">
                                          <p:stCondLst>
                                            <p:cond delay="1312"/>
                                          </p:stCondLst>
                                        </p:cTn>
                                        <p:tgtEl>
                                          <p:spTgt spid="17"/>
                                        </p:tgtEl>
                                      </p:cBhvr>
                                      <p:to x="100000" y="80000"/>
                                    </p:animScale>
                                    <p:animScale>
                                      <p:cBhvr>
                                        <p:cTn id="24" dur="166" decel="50000">
                                          <p:stCondLst>
                                            <p:cond delay="1338"/>
                                          </p:stCondLst>
                                        </p:cTn>
                                        <p:tgtEl>
                                          <p:spTgt spid="17"/>
                                        </p:tgtEl>
                                      </p:cBhvr>
                                      <p:to x="100000" y="100000"/>
                                    </p:animScale>
                                    <p:animScale>
                                      <p:cBhvr>
                                        <p:cTn id="25" dur="26">
                                          <p:stCondLst>
                                            <p:cond delay="1642"/>
                                          </p:stCondLst>
                                        </p:cTn>
                                        <p:tgtEl>
                                          <p:spTgt spid="17"/>
                                        </p:tgtEl>
                                      </p:cBhvr>
                                      <p:to x="100000" y="90000"/>
                                    </p:animScale>
                                    <p:animScale>
                                      <p:cBhvr>
                                        <p:cTn id="26" dur="166" decel="50000">
                                          <p:stCondLst>
                                            <p:cond delay="1668"/>
                                          </p:stCondLst>
                                        </p:cTn>
                                        <p:tgtEl>
                                          <p:spTgt spid="17"/>
                                        </p:tgtEl>
                                      </p:cBhvr>
                                      <p:to x="100000" y="100000"/>
                                    </p:animScale>
                                    <p:animScale>
                                      <p:cBhvr>
                                        <p:cTn id="27" dur="26">
                                          <p:stCondLst>
                                            <p:cond delay="1808"/>
                                          </p:stCondLst>
                                        </p:cTn>
                                        <p:tgtEl>
                                          <p:spTgt spid="17"/>
                                        </p:tgtEl>
                                      </p:cBhvr>
                                      <p:to x="100000" y="95000"/>
                                    </p:animScale>
                                    <p:animScale>
                                      <p:cBhvr>
                                        <p:cTn id="28" dur="166" decel="50000">
                                          <p:stCondLst>
                                            <p:cond delay="1834"/>
                                          </p:stCondLst>
                                        </p:cTn>
                                        <p:tgtEl>
                                          <p:spTgt spid="17"/>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80">
                                          <p:stCondLst>
                                            <p:cond delay="0"/>
                                          </p:stCondLst>
                                        </p:cTn>
                                        <p:tgtEl>
                                          <p:spTgt spid="18"/>
                                        </p:tgtEl>
                                      </p:cBhvr>
                                    </p:animEffect>
                                    <p:anim calcmode="lin" valueType="num">
                                      <p:cBhvr>
                                        <p:cTn id="3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7" dur="26">
                                          <p:stCondLst>
                                            <p:cond delay="650"/>
                                          </p:stCondLst>
                                        </p:cTn>
                                        <p:tgtEl>
                                          <p:spTgt spid="18"/>
                                        </p:tgtEl>
                                      </p:cBhvr>
                                      <p:to x="100000" y="60000"/>
                                    </p:animScale>
                                    <p:animScale>
                                      <p:cBhvr>
                                        <p:cTn id="38" dur="166" decel="50000">
                                          <p:stCondLst>
                                            <p:cond delay="676"/>
                                          </p:stCondLst>
                                        </p:cTn>
                                        <p:tgtEl>
                                          <p:spTgt spid="18"/>
                                        </p:tgtEl>
                                      </p:cBhvr>
                                      <p:to x="100000" y="100000"/>
                                    </p:animScale>
                                    <p:animScale>
                                      <p:cBhvr>
                                        <p:cTn id="39" dur="26">
                                          <p:stCondLst>
                                            <p:cond delay="1312"/>
                                          </p:stCondLst>
                                        </p:cTn>
                                        <p:tgtEl>
                                          <p:spTgt spid="18"/>
                                        </p:tgtEl>
                                      </p:cBhvr>
                                      <p:to x="100000" y="80000"/>
                                    </p:animScale>
                                    <p:animScale>
                                      <p:cBhvr>
                                        <p:cTn id="40" dur="166" decel="50000">
                                          <p:stCondLst>
                                            <p:cond delay="1338"/>
                                          </p:stCondLst>
                                        </p:cTn>
                                        <p:tgtEl>
                                          <p:spTgt spid="18"/>
                                        </p:tgtEl>
                                      </p:cBhvr>
                                      <p:to x="100000" y="100000"/>
                                    </p:animScale>
                                    <p:animScale>
                                      <p:cBhvr>
                                        <p:cTn id="41" dur="26">
                                          <p:stCondLst>
                                            <p:cond delay="1642"/>
                                          </p:stCondLst>
                                        </p:cTn>
                                        <p:tgtEl>
                                          <p:spTgt spid="18"/>
                                        </p:tgtEl>
                                      </p:cBhvr>
                                      <p:to x="100000" y="90000"/>
                                    </p:animScale>
                                    <p:animScale>
                                      <p:cBhvr>
                                        <p:cTn id="42" dur="166" decel="50000">
                                          <p:stCondLst>
                                            <p:cond delay="1668"/>
                                          </p:stCondLst>
                                        </p:cTn>
                                        <p:tgtEl>
                                          <p:spTgt spid="18"/>
                                        </p:tgtEl>
                                      </p:cBhvr>
                                      <p:to x="100000" y="100000"/>
                                    </p:animScale>
                                    <p:animScale>
                                      <p:cBhvr>
                                        <p:cTn id="43" dur="26">
                                          <p:stCondLst>
                                            <p:cond delay="1808"/>
                                          </p:stCondLst>
                                        </p:cTn>
                                        <p:tgtEl>
                                          <p:spTgt spid="18"/>
                                        </p:tgtEl>
                                      </p:cBhvr>
                                      <p:to x="100000" y="95000"/>
                                    </p:animScale>
                                    <p:animScale>
                                      <p:cBhvr>
                                        <p:cTn id="4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9552" y="603845"/>
            <a:ext cx="8073394" cy="5386090"/>
          </a:xfrm>
          <a:prstGeom prst="rect">
            <a:avLst/>
          </a:prstGeom>
          <a:pattFill prst="pct90">
            <a:fgClr>
              <a:srgbClr val="99FFCC"/>
            </a:fgClr>
            <a:bgClr>
              <a:srgbClr val="99FFCC"/>
            </a:bgClr>
          </a:pattFill>
          <a:ln>
            <a:solidFill>
              <a:schemeClr val="tx1"/>
            </a:solidFill>
          </a:ln>
        </p:spPr>
        <p:txBody>
          <a:bodyPr wrap="square" rtlCol="0">
            <a:spAutoFit/>
          </a:bodyPr>
          <a:lstStyle>
            <a:defPPr>
              <a:defRPr lang="el-GR"/>
            </a:defPPr>
            <a:lvl1pPr algn="just">
              <a:defRPr>
                <a:solidFill>
                  <a:srgbClr val="0000FF"/>
                </a:solidFill>
              </a:defRPr>
            </a:lvl1pPr>
          </a:lstStyle>
          <a:p>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5.4</a:t>
            </a:r>
            <a:r>
              <a:rPr lang="el-GR" sz="3600" dirty="0" smtClean="0">
                <a:latin typeface="Tahoma" panose="020B0604030504040204" pitchFamily="34" charset="0"/>
                <a:ea typeface="Tahoma" panose="020B0604030504040204" pitchFamily="34" charset="0"/>
                <a:cs typeface="Tahoma" panose="020B0604030504040204" pitchFamily="34" charset="0"/>
              </a:rPr>
              <a:t>   </a:t>
            </a:r>
            <a:r>
              <a:rPr lang="el-GR"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Η οδηγία πλήρης</a:t>
            </a:r>
            <a:endParaRPr lang="el-GR" sz="3600" dirty="0" smtClean="0">
              <a:latin typeface="Tahoma" panose="020B0604030504040204" pitchFamily="34" charset="0"/>
              <a:ea typeface="Tahoma" panose="020B0604030504040204" pitchFamily="34" charset="0"/>
              <a:cs typeface="Tahoma" panose="020B0604030504040204" pitchFamily="34" charset="0"/>
            </a:endParaRPr>
          </a:p>
          <a:p>
            <a:r>
              <a:rPr lang="el-GR" sz="2800" dirty="0"/>
              <a:t>Ο προπονητής δεν έχει δικαίωμα να παρενοχλήσει τον αγώνα ή το έργο των μελών του διαιτητικού σώματος (διαιτητές, κριτές γραμμών). Ο προπονητής δεν έχει το δικαίωμα να εισέλθει στον κυρίως αγωνιστικό χώρο για οποιονδήποτε λόγο, εκτός αν πρόκειται να βοηθήσει έναν τραυματισμένο παίκτη. Ο προπονητής δεν έχει δικαίωμα να μιλήσει ούτε να διαμαρτυρηθεί στους διαιτητές, μπορούν μόνο να απαντήσουν σε ερωτήσεις του 2ου διαιτητή για να διευκρινίσουν ορισμένα αιτήματα ελέγχου (</a:t>
            </a:r>
            <a:r>
              <a:rPr lang="el-GR" sz="2800" dirty="0" err="1"/>
              <a:t>challenge</a:t>
            </a:r>
            <a:r>
              <a:rPr lang="el-GR" sz="2800" dirty="0"/>
              <a:t>) αποφάσεων των διαιτητών.</a:t>
            </a:r>
            <a:endParaRPr lang="el-GR"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Έλλειψη 9"/>
          <p:cNvSpPr/>
          <p:nvPr/>
        </p:nvSpPr>
        <p:spPr>
          <a:xfrm>
            <a:off x="519110" y="476672"/>
            <a:ext cx="997566" cy="85408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172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2623</Words>
  <Application>Microsoft Office PowerPoint</Application>
  <PresentationFormat>Προβολή στην οθόνη (4:3)</PresentationFormat>
  <Paragraphs>101</Paragraphs>
  <Slides>48</Slides>
  <Notes>4</Notes>
  <HiddenSlides>0</HiddenSlides>
  <MMClips>3</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48</vt:i4>
      </vt:variant>
    </vt:vector>
  </HeadingPairs>
  <TitlesOfParts>
    <vt:vector size="53" baseType="lpstr">
      <vt:lpstr>Arial</vt:lpstr>
      <vt:lpstr>Calibri</vt:lpstr>
      <vt:lpstr>Georgia</vt:lpstr>
      <vt:lpstr>Tahoma</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Ράπτης Βασίλης</dc:creator>
  <cp:lastModifiedBy>vv</cp:lastModifiedBy>
  <cp:revision>70</cp:revision>
  <cp:lastPrinted>2021-01-07T11:38:36Z</cp:lastPrinted>
  <dcterms:created xsi:type="dcterms:W3CDTF">2020-04-29T13:55:57Z</dcterms:created>
  <dcterms:modified xsi:type="dcterms:W3CDTF">2021-01-19T16:41:16Z</dcterms:modified>
</cp:coreProperties>
</file>